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12.xml" ContentType="application/vnd.openxmlformats-officedocument.drawingml.chart+xml"/>
  <Override PartName="/ppt/notesSlides/notesSlide9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theme/themeOverride3.xml" ContentType="application/vnd.openxmlformats-officedocument.themeOverrid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theme/themeOverride4.xml" ContentType="application/vnd.openxmlformats-officedocument.themeOverride+xml"/>
  <Override PartName="/ppt/charts/chart17.xml" ContentType="application/vnd.openxmlformats-officedocument.drawingml.chart+xml"/>
  <Override PartName="/ppt/theme/themeOverride5.xml" ContentType="application/vnd.openxmlformats-officedocument.themeOverride+xml"/>
  <Override PartName="/ppt/charts/chart18.xml" ContentType="application/vnd.openxmlformats-officedocument.drawingml.chart+xml"/>
  <Override PartName="/ppt/theme/themeOverride6.xml" ContentType="application/vnd.openxmlformats-officedocument.themeOverrid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drawings/drawing2.xml" ContentType="application/vnd.openxmlformats-officedocument.drawingml.chartshapes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37"/>
  </p:notesMasterIdLst>
  <p:handoutMasterIdLst>
    <p:handoutMasterId r:id="rId38"/>
  </p:handoutMasterIdLst>
  <p:sldIdLst>
    <p:sldId id="256" r:id="rId2"/>
    <p:sldId id="297" r:id="rId3"/>
    <p:sldId id="299" r:id="rId4"/>
    <p:sldId id="328" r:id="rId5"/>
    <p:sldId id="317" r:id="rId6"/>
    <p:sldId id="311" r:id="rId7"/>
    <p:sldId id="257" r:id="rId8"/>
    <p:sldId id="329" r:id="rId9"/>
    <p:sldId id="346" r:id="rId10"/>
    <p:sldId id="330" r:id="rId11"/>
    <p:sldId id="324" r:id="rId12"/>
    <p:sldId id="291" r:id="rId13"/>
    <p:sldId id="331" r:id="rId14"/>
    <p:sldId id="312" r:id="rId15"/>
    <p:sldId id="319" r:id="rId16"/>
    <p:sldId id="332" r:id="rId17"/>
    <p:sldId id="347" r:id="rId18"/>
    <p:sldId id="320" r:id="rId19"/>
    <p:sldId id="342" r:id="rId20"/>
    <p:sldId id="343" r:id="rId21"/>
    <p:sldId id="333" r:id="rId22"/>
    <p:sldId id="314" r:id="rId23"/>
    <p:sldId id="325" r:id="rId24"/>
    <p:sldId id="335" r:id="rId25"/>
    <p:sldId id="326" r:id="rId26"/>
    <p:sldId id="336" r:id="rId27"/>
    <p:sldId id="337" r:id="rId28"/>
    <p:sldId id="339" r:id="rId29"/>
    <p:sldId id="348" r:id="rId30"/>
    <p:sldId id="341" r:id="rId31"/>
    <p:sldId id="315" r:id="rId32"/>
    <p:sldId id="327" r:id="rId33"/>
    <p:sldId id="338" r:id="rId34"/>
    <p:sldId id="316" r:id="rId35"/>
    <p:sldId id="345" r:id="rId36"/>
  </p:sldIdLst>
  <p:sldSz cx="9144000" cy="6858000" type="screen4x3"/>
  <p:notesSz cx="6810375" cy="9942513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550" autoAdjust="0"/>
  </p:normalViewPr>
  <p:slideViewPr>
    <p:cSldViewPr>
      <p:cViewPr>
        <p:scale>
          <a:sx n="100" d="100"/>
          <a:sy n="100" d="100"/>
        </p:scale>
        <p:origin x="-1944" y="-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3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366" y="-108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72;%203%20&#1074;%20Microsoft%20PowerPoint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&#1044;&#1080;&#1072;&#1075;&#1088;&#1072;&#1084;&#1072;%203%20&#1074;%20Microsoft%20PowerPoint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72;%204%20&#1074;%20Microsoft%20PowerPoint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3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72;%20&#1074;%20Microsoft%20PowerPoint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4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5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6.xm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pantaleeva\AppData\Local\Microsoft\Windows\INetCache\Content.Outlook\MF6FKY5N\&#1050;&#1086;&#1087;&#1080;&#1077;%20&#1085;&#1072;%20&#1057;&#1055;%20&#1080;%20&#1040;&#1057;&#1055;%20(2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mpantaleeva\AppData\Local\Microsoft\Windows\INetCache\Content.Outlook\MF6FKY5N\&#1050;&#1086;&#1087;&#1080;&#1077;%20&#1085;&#1072;%20&#1057;&#1055;%20&#1080;%20&#1040;&#1057;&#1055;%20(2)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pantaleeva\AppData\Local\Microsoft\Windows\INetCache\Content.Outlook\MF6FKY5N\&#1050;&#1086;&#1087;&#1080;&#1077;%20&#1085;&#1072;%20&#1057;&#1055;%20&#1080;%20&#1040;&#1057;&#1055;%20(2)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mitrovav\Desktop\&#1057;&#1055;%20&#1080;%20&#1040;&#1057;&#1055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solidFill>
          <a:sysClr val="window" lastClr="FFFFFF">
            <a:lumMod val="85000"/>
          </a:sysClr>
        </a:solidFill>
        <a:ln w="25400">
          <a:noFill/>
        </a:ln>
      </c:spPr>
    </c:sideWall>
    <c:backWall>
      <c:thickness val="0"/>
      <c:spPr>
        <a:solidFill>
          <a:sysClr val="window" lastClr="FFFFFF">
            <a:lumMod val="85000"/>
          </a:sysClr>
        </a:solidFill>
        <a:ln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6.895355559094922E-2"/>
          <c:w val="1"/>
          <c:h val="0.8464648096821627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'Общи данни'!$H$6</c:f>
              <c:strCache>
                <c:ptCount val="1"/>
                <c:pt idx="0">
                  <c:v>Новообразувани преписки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7.8039509867635012E-3"/>
                  <c:y val="-9.40636225604562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925531381468893E-2"/>
                  <c:y val="-1.6461133948079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1644644525958364E-3"/>
                  <c:y val="-4.53521037345056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3217765719775299E-3"/>
                  <c:y val="-2.0156490548669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374664252991498E-2"/>
                  <c:y val="-1.00782452743345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892569359706998E-3"/>
                  <c:y val="-1.2597806592918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4.4462846798533906E-3"/>
                  <c:y val="-1.5117367911501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9641897865688906E-3"/>
                  <c:y val="-1.00782452743345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8.892569359706998E-3"/>
                  <c:y val="-2.015649054866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'Общи данни'!$G$7:$G$15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'Общи данни'!$H$7:$H$15</c:f>
              <c:numCache>
                <c:formatCode>General</c:formatCode>
                <c:ptCount val="9"/>
                <c:pt idx="0">
                  <c:v>391</c:v>
                </c:pt>
                <c:pt idx="1">
                  <c:v>215</c:v>
                </c:pt>
                <c:pt idx="2">
                  <c:v>304</c:v>
                </c:pt>
                <c:pt idx="3">
                  <c:v>183</c:v>
                </c:pt>
                <c:pt idx="4">
                  <c:v>654</c:v>
                </c:pt>
                <c:pt idx="5">
                  <c:v>698</c:v>
                </c:pt>
                <c:pt idx="6">
                  <c:v>1812</c:v>
                </c:pt>
                <c:pt idx="7">
                  <c:v>2742</c:v>
                </c:pt>
                <c:pt idx="8">
                  <c:v>2593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1151232"/>
        <c:axId val="134815744"/>
        <c:axId val="0"/>
      </c:bar3DChart>
      <c:catAx>
        <c:axId val="161151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134815744"/>
        <c:crosses val="autoZero"/>
        <c:auto val="1"/>
        <c:lblAlgn val="ctr"/>
        <c:lblOffset val="100"/>
        <c:noMultiLvlLbl val="0"/>
      </c:catAx>
      <c:valAx>
        <c:axId val="1348157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61151232"/>
        <c:crosses val="autoZero"/>
        <c:crossBetween val="between"/>
      </c:valAx>
      <c:spPr>
        <a:solidFill>
          <a:sysClr val="window" lastClr="FFFFFF">
            <a:lumMod val="85000"/>
          </a:sysClr>
        </a:solidFill>
        <a:ln>
          <a:solidFill>
            <a:sysClr val="window" lastClr="FFFFFF">
              <a:lumMod val="85000"/>
            </a:sysClr>
          </a:solidFill>
        </a:ln>
      </c:spPr>
    </c:plotArea>
    <c:plotVisOnly val="1"/>
    <c:dispBlanksAs val="gap"/>
    <c:showDLblsOverMax val="0"/>
  </c:chart>
  <c:spPr>
    <a:solidFill>
      <a:sysClr val="window" lastClr="FFFFFF">
        <a:lumMod val="85000"/>
      </a:sysClr>
    </a:solidFill>
    <a:ln>
      <a:noFill/>
    </a:ln>
  </c:sp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solidFill>
          <a:schemeClr val="bg1">
            <a:lumMod val="85000"/>
          </a:schemeClr>
        </a:solidFill>
        <a:ln w="25400">
          <a:noFill/>
        </a:ln>
      </c:spPr>
    </c:sideWall>
    <c:backWall>
      <c:thickness val="0"/>
      <c:spPr>
        <a:solidFill>
          <a:schemeClr val="bg1">
            <a:lumMod val="85000"/>
          </a:schemeClr>
        </a:solidFill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'[Диаграма 3 в Microsoft PowerPoint]Корупционни'!$L$10</c:f>
              <c:strCache>
                <c:ptCount val="1"/>
                <c:pt idx="0">
                  <c:v>Внесени прокурорски актове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'[Диаграма 3 в Microsoft PowerPoint]Корупционни'!$K$11:$K$16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'[Диаграма 3 в Microsoft PowerPoint]Корупционни'!$L$11:$L$16</c:f>
              <c:numCache>
                <c:formatCode>General</c:formatCode>
                <c:ptCount val="6"/>
                <c:pt idx="0">
                  <c:v>6</c:v>
                </c:pt>
                <c:pt idx="1">
                  <c:v>7</c:v>
                </c:pt>
                <c:pt idx="2">
                  <c:v>3</c:v>
                </c:pt>
                <c:pt idx="3">
                  <c:v>10</c:v>
                </c:pt>
                <c:pt idx="4">
                  <c:v>14</c:v>
                </c:pt>
                <c:pt idx="5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9207808"/>
        <c:axId val="139209344"/>
        <c:axId val="0"/>
      </c:bar3DChart>
      <c:catAx>
        <c:axId val="139207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139209344"/>
        <c:crosses val="autoZero"/>
        <c:auto val="1"/>
        <c:lblAlgn val="ctr"/>
        <c:lblOffset val="100"/>
        <c:noMultiLvlLbl val="0"/>
      </c:catAx>
      <c:valAx>
        <c:axId val="1392093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92078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solidFill>
          <a:schemeClr val="bg1">
            <a:lumMod val="95000"/>
          </a:schemeClr>
        </a:solidFill>
        <a:ln w="25400">
          <a:noFill/>
        </a:ln>
      </c:spPr>
    </c:sideWall>
    <c:backWall>
      <c:thickness val="0"/>
      <c:spPr>
        <a:solidFill>
          <a:schemeClr val="bg1">
            <a:lumMod val="85000"/>
          </a:schemeClr>
        </a:solidFill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7222222222222221E-2"/>
          <c:y val="0.18462962962962962"/>
          <c:w val="0.93888888888888888"/>
          <c:h val="0.7135414843977836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'[Диаграма 3 в Microsoft PowerPoint]Корупционни'!$M$19</c:f>
              <c:strCache>
                <c:ptCount val="1"/>
                <c:pt idx="0">
                  <c:v>Предадени на съд лица</c:v>
                </c:pt>
              </c:strCache>
            </c:strRef>
          </c:tx>
          <c:spPr>
            <a:solidFill>
              <a:srgbClr val="A40000"/>
            </a:solidFill>
            <a:ln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0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'[Диаграма 3 в Microsoft PowerPoint]Корупционни'!$L$20:$L$25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'[Диаграма 3 в Microsoft PowerPoint]Корупционни'!$M$20:$M$25</c:f>
              <c:numCache>
                <c:formatCode>General</c:formatCode>
                <c:ptCount val="6"/>
                <c:pt idx="0">
                  <c:v>21</c:v>
                </c:pt>
                <c:pt idx="1">
                  <c:v>39</c:v>
                </c:pt>
                <c:pt idx="2">
                  <c:v>19</c:v>
                </c:pt>
                <c:pt idx="3">
                  <c:v>18</c:v>
                </c:pt>
                <c:pt idx="4">
                  <c:v>44</c:v>
                </c:pt>
                <c:pt idx="5">
                  <c:v>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9222016"/>
        <c:axId val="139260672"/>
        <c:axId val="0"/>
      </c:bar3DChart>
      <c:catAx>
        <c:axId val="139222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139260672"/>
        <c:crosses val="autoZero"/>
        <c:auto val="1"/>
        <c:lblAlgn val="ctr"/>
        <c:lblOffset val="100"/>
        <c:noMultiLvlLbl val="0"/>
      </c:catAx>
      <c:valAx>
        <c:axId val="1392606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9222016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solidFill>
          <a:schemeClr val="bg1">
            <a:lumMod val="85000"/>
          </a:schemeClr>
        </a:solidFill>
        <a:ln w="25400">
          <a:noFill/>
        </a:ln>
      </c:spPr>
    </c:sideWall>
    <c:backWall>
      <c:thickness val="0"/>
      <c:spPr>
        <a:solidFill>
          <a:schemeClr val="bg1">
            <a:lumMod val="85000"/>
          </a:schemeClr>
        </a:solidFill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'[Диаграма 4 в Microsoft PowerPoint]Общи данни'!$S$81</c:f>
              <c:strCache>
                <c:ptCount val="1"/>
                <c:pt idx="0">
                  <c:v>Внесени в съда дела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'[Диаграма 4 в Microsoft PowerPoint]Общи данни'!$R$82:$R$90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'[Диаграма 4 в Microsoft PowerPoint]Общи данни'!$S$82:$S$90</c:f>
              <c:numCache>
                <c:formatCode>General</c:formatCode>
                <c:ptCount val="9"/>
                <c:pt idx="0">
                  <c:v>40</c:v>
                </c:pt>
                <c:pt idx="1">
                  <c:v>80</c:v>
                </c:pt>
                <c:pt idx="2">
                  <c:v>133</c:v>
                </c:pt>
                <c:pt idx="3">
                  <c:v>130</c:v>
                </c:pt>
                <c:pt idx="4">
                  <c:v>98</c:v>
                </c:pt>
                <c:pt idx="5">
                  <c:v>117</c:v>
                </c:pt>
                <c:pt idx="6">
                  <c:v>103</c:v>
                </c:pt>
                <c:pt idx="7">
                  <c:v>172</c:v>
                </c:pt>
                <c:pt idx="8">
                  <c:v>132</c:v>
                </c:pt>
              </c:numCache>
            </c:numRef>
          </c:val>
        </c:ser>
        <c:ser>
          <c:idx val="1"/>
          <c:order val="1"/>
          <c:tx>
            <c:strRef>
              <c:f>'[Диаграма 4 в Microsoft PowerPoint]Общи данни'!$T$81</c:f>
              <c:strCache>
                <c:ptCount val="1"/>
                <c:pt idx="0">
                  <c:v>Осъдени лица с влязъл в сила съдебен акт</c:v>
                </c:pt>
              </c:strCache>
            </c:strRef>
          </c:tx>
          <c:spPr>
            <a:solidFill>
              <a:srgbClr val="A40000"/>
            </a:solidFill>
            <a:ln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'[Диаграма 4 в Microsoft PowerPoint]Общи данни'!$R$82:$R$90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'[Диаграма 4 в Microsoft PowerPoint]Общи данни'!$T$82:$T$90</c:f>
              <c:numCache>
                <c:formatCode>General</c:formatCode>
                <c:ptCount val="9"/>
                <c:pt idx="0">
                  <c:v>18</c:v>
                </c:pt>
                <c:pt idx="1">
                  <c:v>147</c:v>
                </c:pt>
                <c:pt idx="2">
                  <c:v>149</c:v>
                </c:pt>
                <c:pt idx="3">
                  <c:v>175</c:v>
                </c:pt>
                <c:pt idx="4">
                  <c:v>136</c:v>
                </c:pt>
                <c:pt idx="5">
                  <c:v>270</c:v>
                </c:pt>
                <c:pt idx="6">
                  <c:v>220</c:v>
                </c:pt>
                <c:pt idx="7">
                  <c:v>292</c:v>
                </c:pt>
                <c:pt idx="8">
                  <c:v>197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9650176"/>
        <c:axId val="139651712"/>
        <c:axId val="0"/>
      </c:bar3DChart>
      <c:catAx>
        <c:axId val="139650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139651712"/>
        <c:crosses val="autoZero"/>
        <c:auto val="1"/>
        <c:lblAlgn val="ctr"/>
        <c:lblOffset val="100"/>
        <c:noMultiLvlLbl val="0"/>
      </c:catAx>
      <c:valAx>
        <c:axId val="1396517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965017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5.0846278788123624E-2"/>
          <c:y val="7.4522236183460055E-3"/>
          <c:w val="0.67892089125083444"/>
          <c:h val="5.6231819312721122E-2"/>
        </c:manualLayout>
      </c:layout>
      <c:overlay val="0"/>
      <c:txPr>
        <a:bodyPr/>
        <a:lstStyle/>
        <a:p>
          <a:pPr>
            <a:defRPr sz="140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defRPr>
          </a:pPr>
          <a:endParaRPr lang="bg-BG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solidFill>
          <a:schemeClr val="bg1">
            <a:lumMod val="85000"/>
          </a:schemeClr>
        </a:solidFill>
        <a:ln w="25400">
          <a:noFill/>
        </a:ln>
      </c:spPr>
    </c:sideWall>
    <c:backWall>
      <c:thickness val="0"/>
      <c:spPr>
        <a:solidFill>
          <a:schemeClr val="bg1">
            <a:lumMod val="85000"/>
          </a:schemeClr>
        </a:solidFill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Участие в съдебни заседания по наказателни дела</c:v>
                </c:pt>
              </c:strCache>
            </c:strRef>
          </c:tx>
          <c:spPr>
            <a:solidFill>
              <a:srgbClr val="A40000"/>
            </a:solidFill>
          </c:spPr>
          <c:invertIfNegative val="0"/>
          <c:dLbls>
            <c:txPr>
              <a:bodyPr/>
              <a:lstStyle/>
              <a:p>
                <a:pPr>
                  <a:defRPr sz="16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484</c:v>
                </c:pt>
                <c:pt idx="1">
                  <c:v>1205</c:v>
                </c:pt>
                <c:pt idx="2">
                  <c:v>968</c:v>
                </c:pt>
                <c:pt idx="3">
                  <c:v>1301</c:v>
                </c:pt>
                <c:pt idx="4">
                  <c:v>1516</c:v>
                </c:pt>
                <c:pt idx="5">
                  <c:v>1723</c:v>
                </c:pt>
                <c:pt idx="6">
                  <c:v>2443</c:v>
                </c:pt>
                <c:pt idx="7">
                  <c:v>2502</c:v>
                </c:pt>
                <c:pt idx="8">
                  <c:v>2883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61007616"/>
        <c:axId val="261009408"/>
        <c:axId val="0"/>
      </c:bar3DChart>
      <c:catAx>
        <c:axId val="26100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261009408"/>
        <c:crosses val="autoZero"/>
        <c:auto val="1"/>
        <c:lblAlgn val="ctr"/>
        <c:lblOffset val="100"/>
        <c:noMultiLvlLbl val="0"/>
      </c:catAx>
      <c:valAx>
        <c:axId val="2610094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10076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090407298918008E-2"/>
          <c:y val="4.4094075063612237E-2"/>
          <c:w val="0.52066708035150566"/>
          <c:h val="4.8146572242031234E-2"/>
        </c:manualLayout>
      </c:layout>
      <c:overlay val="0"/>
      <c:txPr>
        <a:bodyPr/>
        <a:lstStyle/>
        <a:p>
          <a:pPr>
            <a:defRPr sz="120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defRPr>
          </a:pPr>
          <a:endParaRPr lang="bg-BG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solidFill>
                  <a:srgbClr val="A40000"/>
                </a:solidFill>
              </a:defRPr>
            </a:pPr>
            <a:r>
              <a:rPr lang="bg-BG" dirty="0" smtClean="0">
                <a:solidFill>
                  <a:srgbClr val="A40000"/>
                </a:solidFill>
              </a:rPr>
              <a:t>Преписки по</a:t>
            </a:r>
            <a:r>
              <a:rPr lang="bg-BG" baseline="0" dirty="0" smtClean="0">
                <a:solidFill>
                  <a:srgbClr val="A40000"/>
                </a:solidFill>
              </a:rPr>
              <a:t> международно правно сътрудничество</a:t>
            </a:r>
            <a:endParaRPr lang="bg-BG" dirty="0">
              <a:solidFill>
                <a:srgbClr val="A40000"/>
              </a:solidFill>
            </a:endParaRPr>
          </a:p>
        </c:rich>
      </c:tx>
      <c:layout>
        <c:manualLayout>
          <c:xMode val="edge"/>
          <c:yMode val="edge"/>
          <c:x val="1.6098187366154718E-2"/>
          <c:y val="1.9066934659842178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  <c:spPr>
        <a:noFill/>
      </c:spPr>
    </c:floor>
    <c:sideWall>
      <c:thickness val="0"/>
      <c:spPr>
        <a:solidFill>
          <a:sysClr val="window" lastClr="FFFFFF">
            <a:lumMod val="85000"/>
          </a:sysClr>
        </a:solidFill>
        <a:ln w="25400">
          <a:noFill/>
        </a:ln>
      </c:spPr>
    </c:sideWall>
    <c:backWall>
      <c:thickness val="0"/>
      <c:spPr>
        <a:solidFill>
          <a:sysClr val="window" lastClr="FFFFFF">
            <a:lumMod val="85000"/>
          </a:sysClr>
        </a:solidFill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МС!$D$9</c:f>
              <c:strCache>
                <c:ptCount val="1"/>
                <c:pt idx="0">
                  <c:v>Международни преписки</c:v>
                </c:pt>
              </c:strCache>
            </c:strRef>
          </c:tx>
          <c:spPr>
            <a:solidFill>
              <a:srgbClr val="A40000"/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1.0642974535396451E-2"/>
                  <c:y val="-7.15010644462945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МС!$C$10:$C$18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МС!$D$10:$D$18</c:f>
              <c:numCache>
                <c:formatCode>General</c:formatCode>
                <c:ptCount val="9"/>
                <c:pt idx="0">
                  <c:v>33</c:v>
                </c:pt>
                <c:pt idx="1">
                  <c:v>50</c:v>
                </c:pt>
                <c:pt idx="2">
                  <c:v>47</c:v>
                </c:pt>
                <c:pt idx="3">
                  <c:v>77</c:v>
                </c:pt>
                <c:pt idx="4">
                  <c:v>129</c:v>
                </c:pt>
                <c:pt idx="5">
                  <c:v>132</c:v>
                </c:pt>
                <c:pt idx="6">
                  <c:v>146</c:v>
                </c:pt>
                <c:pt idx="7">
                  <c:v>159</c:v>
                </c:pt>
                <c:pt idx="8">
                  <c:v>263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61575424"/>
        <c:axId val="261576960"/>
        <c:axId val="0"/>
      </c:bar3DChart>
      <c:catAx>
        <c:axId val="261575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261576960"/>
        <c:crosses val="autoZero"/>
        <c:auto val="1"/>
        <c:lblAlgn val="ctr"/>
        <c:lblOffset val="100"/>
        <c:noMultiLvlLbl val="0"/>
      </c:catAx>
      <c:valAx>
        <c:axId val="2615769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1575424"/>
        <c:crosses val="autoZero"/>
        <c:crossBetween val="between"/>
      </c:valAx>
    </c:plotArea>
    <c:plotVisOnly val="1"/>
    <c:dispBlanksAs val="gap"/>
    <c:showDLblsOverMax val="0"/>
  </c:chart>
  <c:spPr>
    <a:solidFill>
      <a:sysClr val="window" lastClr="FFFFFF">
        <a:lumMod val="85000"/>
      </a:sysClr>
    </a:solidFill>
    <a:ln>
      <a:noFill/>
    </a:ln>
  </c:sp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</c:spPr>
    </c:floor>
    <c:sideWall>
      <c:thickness val="0"/>
      <c:spPr>
        <a:solidFill>
          <a:schemeClr val="bg1">
            <a:lumMod val="85000"/>
          </a:schemeClr>
        </a:solidFill>
        <a:ln w="25400">
          <a:noFill/>
        </a:ln>
      </c:spPr>
    </c:sideWall>
    <c:backWall>
      <c:thickness val="0"/>
      <c:spPr>
        <a:solidFill>
          <a:schemeClr val="bg1">
            <a:lumMod val="85000"/>
          </a:schemeClr>
        </a:solidFill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'[Диаграма в Microsoft PowerPoint]МС'!$B$23</c:f>
              <c:strCache>
                <c:ptCount val="1"/>
                <c:pt idx="0">
                  <c:v>Молби за правна помощ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</c:spPr>
          <c:invertIfNegative val="0"/>
          <c:dLbls>
            <c:dLbl>
              <c:idx val="8"/>
              <c:layout>
                <c:manualLayout>
                  <c:x val="5.9786200779951004E-3"/>
                  <c:y val="-1.3745704467353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'[Диаграма в Microsoft PowerPoint]МС'!$A$24:$A$32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'[Диаграма в Microsoft PowerPoint]МС'!$B$24:$B$32</c:f>
              <c:numCache>
                <c:formatCode>General</c:formatCode>
                <c:ptCount val="9"/>
                <c:pt idx="0">
                  <c:v>38</c:v>
                </c:pt>
                <c:pt idx="1">
                  <c:v>43</c:v>
                </c:pt>
                <c:pt idx="2">
                  <c:v>44</c:v>
                </c:pt>
                <c:pt idx="3">
                  <c:v>71</c:v>
                </c:pt>
                <c:pt idx="4">
                  <c:v>122</c:v>
                </c:pt>
                <c:pt idx="5">
                  <c:v>112</c:v>
                </c:pt>
                <c:pt idx="6">
                  <c:v>130</c:v>
                </c:pt>
                <c:pt idx="7">
                  <c:v>11</c:v>
                </c:pt>
                <c:pt idx="8">
                  <c:v>23</c:v>
                </c:pt>
              </c:numCache>
            </c:numRef>
          </c:val>
        </c:ser>
        <c:ser>
          <c:idx val="1"/>
          <c:order val="1"/>
          <c:tx>
            <c:strRef>
              <c:f>'[Диаграма в Microsoft PowerPoint]МС'!$C$23</c:f>
              <c:strCache>
                <c:ptCount val="1"/>
                <c:pt idx="0">
                  <c:v>Европейски заповеди за разследване</c:v>
                </c:pt>
              </c:strCache>
            </c:strRef>
          </c:tx>
          <c:spPr>
            <a:solidFill>
              <a:srgbClr val="A40000"/>
            </a:solidFill>
            <a:ln>
              <a:noFill/>
            </a:ln>
          </c:spPr>
          <c:invertIfNegative val="0"/>
          <c:dLbls>
            <c:dLbl>
              <c:idx val="7"/>
              <c:layout>
                <c:manualLayout>
                  <c:x val="8.9679301169926506E-3"/>
                  <c:y val="-3.0240549828178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7.4732750974938755E-3"/>
                  <c:y val="-1.92439862542955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'[Диаграма в Microsoft PowerPoint]МС'!$A$24:$A$32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'[Диаграма в Microsoft PowerPoint]МС'!$C$24:$C$32</c:f>
              <c:numCache>
                <c:formatCode>General</c:formatCode>
                <c:ptCount val="9"/>
                <c:pt idx="7">
                  <c:v>128</c:v>
                </c:pt>
                <c:pt idx="8">
                  <c:v>190</c:v>
                </c:pt>
              </c:numCache>
            </c:numRef>
          </c:val>
        </c:ser>
        <c:ser>
          <c:idx val="2"/>
          <c:order val="2"/>
          <c:tx>
            <c:strRef>
              <c:f>'[Диаграма в Microsoft PowerPoint]МС'!$D$23</c:f>
              <c:strCache>
                <c:ptCount val="1"/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'[Диаграма в Microsoft PowerPoint]МС'!$A$24:$A$32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'[Диаграма в Microsoft PowerPoint]МС'!$D$24:$D$32</c:f>
              <c:numCache>
                <c:formatCode>General</c:formatCode>
                <c:ptCount val="9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gapDepth val="0"/>
        <c:shape val="cylinder"/>
        <c:axId val="139717632"/>
        <c:axId val="139547392"/>
        <c:axId val="0"/>
      </c:bar3DChart>
      <c:catAx>
        <c:axId val="139717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139547392"/>
        <c:crosses val="autoZero"/>
        <c:auto val="1"/>
        <c:lblAlgn val="ctr"/>
        <c:lblOffset val="100"/>
        <c:noMultiLvlLbl val="0"/>
      </c:catAx>
      <c:valAx>
        <c:axId val="1395473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9717632"/>
        <c:crosses val="autoZero"/>
        <c:crossBetween val="between"/>
      </c:valAx>
    </c:plotArea>
    <c:legend>
      <c:legendPos val="t"/>
      <c:legendEntry>
        <c:idx val="2"/>
        <c:delete val="1"/>
      </c:legendEntry>
      <c:layout>
        <c:manualLayout>
          <c:xMode val="edge"/>
          <c:yMode val="edge"/>
          <c:x val="4.2264842512790481E-2"/>
          <c:y val="1.6494860359430964E-2"/>
          <c:w val="0.55376368256634378"/>
          <c:h val="5.2420488676028908E-2"/>
        </c:manualLayout>
      </c:layout>
      <c:overlay val="0"/>
      <c:txPr>
        <a:bodyPr/>
        <a:lstStyle/>
        <a:p>
          <a:pPr>
            <a:defRPr sz="110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defRPr>
          </a:pPr>
          <a:endParaRPr lang="bg-BG"/>
        </a:p>
      </c:txPr>
    </c:legend>
    <c:plotVisOnly val="1"/>
    <c:dispBlanksAs val="gap"/>
    <c:showDLblsOverMax val="0"/>
  </c:chart>
  <c:spPr>
    <a:solidFill>
      <a:schemeClr val="bg1">
        <a:lumMod val="85000"/>
      </a:schemeClr>
    </a:solidFill>
    <a:ln>
      <a:noFill/>
    </a:ln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39"/>
    </mc:Choice>
    <mc:Fallback>
      <c:style val="3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solidFill>
          <a:sysClr val="window" lastClr="FFFFFF">
            <a:lumMod val="85000"/>
          </a:sysClr>
        </a:solidFill>
        <a:ln w="25400">
          <a:noFill/>
        </a:ln>
      </c:spPr>
    </c:sideWall>
    <c:backWall>
      <c:thickness val="0"/>
      <c:spPr>
        <a:solidFill>
          <a:sysClr val="window" lastClr="FFFFFF">
            <a:lumMod val="85000"/>
          </a:sysClr>
        </a:solidFill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9.0218589281623577E-4"/>
          <c:y val="0.12966715453516436"/>
          <c:w val="0.99909781410718368"/>
          <c:h val="0.809349283251941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МС!$C$42</c:f>
              <c:strCache>
                <c:ptCount val="1"/>
                <c:pt idx="0">
                  <c:v>Европейски заповеди за арест</c:v>
                </c:pt>
              </c:strCache>
            </c:strRef>
          </c:tx>
          <c:spPr>
            <a:solidFill>
              <a:srgbClr val="A40000"/>
            </a:solidFill>
            <a:ln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400" b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МС!$B$43:$B$51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МС!$C$43:$C$51</c:f>
              <c:numCache>
                <c:formatCode>General</c:formatCode>
                <c:ptCount val="9"/>
                <c:pt idx="0">
                  <c:v>5</c:v>
                </c:pt>
                <c:pt idx="1">
                  <c:v>3</c:v>
                </c:pt>
                <c:pt idx="2">
                  <c:v>1</c:v>
                </c:pt>
                <c:pt idx="3">
                  <c:v>4</c:v>
                </c:pt>
                <c:pt idx="4">
                  <c:v>3</c:v>
                </c:pt>
                <c:pt idx="5">
                  <c:v>12</c:v>
                </c:pt>
                <c:pt idx="6">
                  <c:v>12</c:v>
                </c:pt>
                <c:pt idx="7">
                  <c:v>18</c:v>
                </c:pt>
                <c:pt idx="8">
                  <c:v>49</c:v>
                </c:pt>
              </c:numCache>
            </c:numRef>
          </c:val>
        </c:ser>
        <c:ser>
          <c:idx val="1"/>
          <c:order val="1"/>
          <c:tx>
            <c:strRef>
              <c:f>МС!$D$42</c:f>
              <c:strCache>
                <c:ptCount val="1"/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МС!$B$43:$B$51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МС!$D$43:$D$51</c:f>
              <c:numCache>
                <c:formatCode>General</c:formatCode>
                <c:ptCount val="9"/>
              </c:numCache>
            </c:numRef>
          </c:val>
        </c:ser>
        <c:ser>
          <c:idx val="2"/>
          <c:order val="2"/>
          <c:tx>
            <c:strRef>
              <c:f>МС!$E$42</c:f>
              <c:strCache>
                <c:ptCount val="1"/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МС!$B$43:$B$51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МС!$E$43:$E$51</c:f>
              <c:numCache>
                <c:formatCode>General</c:formatCode>
                <c:ptCount val="9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61524096"/>
        <c:axId val="261538176"/>
        <c:axId val="0"/>
      </c:bar3DChart>
      <c:catAx>
        <c:axId val="261524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261538176"/>
        <c:crosses val="autoZero"/>
        <c:auto val="1"/>
        <c:lblAlgn val="ctr"/>
        <c:lblOffset val="100"/>
        <c:noMultiLvlLbl val="0"/>
      </c:catAx>
      <c:valAx>
        <c:axId val="26153817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1524096"/>
        <c:crosses val="autoZero"/>
        <c:crossBetween val="between"/>
      </c:valAx>
      <c:spPr>
        <a:solidFill>
          <a:sysClr val="window" lastClr="FFFFFF">
            <a:lumMod val="85000"/>
          </a:sysClr>
        </a:solidFill>
      </c:spPr>
    </c:plotArea>
    <c:legend>
      <c:legendPos val="r"/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"/>
          <c:y val="1.548740918993471E-3"/>
          <c:w val="0.31986047444003807"/>
          <c:h val="0.12534684145901473"/>
        </c:manualLayout>
      </c:layout>
      <c:overlay val="0"/>
      <c:txPr>
        <a:bodyPr/>
        <a:lstStyle/>
        <a:p>
          <a:pPr>
            <a:defRPr sz="120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defRPr>
          </a:pPr>
          <a:endParaRPr lang="bg-BG"/>
        </a:p>
      </c:txPr>
    </c:legend>
    <c:plotVisOnly val="1"/>
    <c:dispBlanksAs val="gap"/>
    <c:showDLblsOverMax val="0"/>
  </c:chart>
  <c:spPr>
    <a:solidFill>
      <a:sysClr val="window" lastClr="FFFFFF">
        <a:lumMod val="85000"/>
      </a:sysClr>
    </a:solidFill>
    <a:ln>
      <a:noFill/>
    </a:ln>
  </c:sp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l">
              <a:defRPr sz="1200">
                <a:solidFill>
                  <a:schemeClr val="bg1"/>
                </a:solidFill>
                <a:latin typeface="Bahnschrift" panose="020B0502040204020203" pitchFamily="34" charset="0"/>
              </a:defRPr>
            </a:pPr>
            <a:r>
              <a:rPr lang="bg-BG" sz="1200" dirty="0" smtClean="0">
                <a:solidFill>
                  <a:srgbClr val="A40000"/>
                </a:solidFill>
                <a:latin typeface="Bahnschrift" panose="020B0502040204020203" pitchFamily="34" charset="0"/>
              </a:rPr>
              <a:t>Регистрирани</a:t>
            </a:r>
            <a:r>
              <a:rPr lang="bg-BG" sz="1200" baseline="0" dirty="0" smtClean="0">
                <a:solidFill>
                  <a:srgbClr val="A40000"/>
                </a:solidFill>
                <a:latin typeface="Bahnschrift" panose="020B0502040204020203" pitchFamily="34" charset="0"/>
              </a:rPr>
              <a:t> казуси в </a:t>
            </a:r>
            <a:r>
              <a:rPr lang="bg-BG" sz="1200" baseline="0" dirty="0" err="1" smtClean="0">
                <a:solidFill>
                  <a:srgbClr val="A40000"/>
                </a:solidFill>
                <a:latin typeface="Bahnschrift" panose="020B0502040204020203" pitchFamily="34" charset="0"/>
              </a:rPr>
              <a:t>Евроджъст</a:t>
            </a:r>
            <a:r>
              <a:rPr lang="bg-BG" sz="1200" baseline="0" dirty="0" smtClean="0">
                <a:solidFill>
                  <a:srgbClr val="A40000"/>
                </a:solidFill>
                <a:latin typeface="Bahnschrift" panose="020B0502040204020203" pitchFamily="34" charset="0"/>
              </a:rPr>
              <a:t> по дела на СП </a:t>
            </a:r>
            <a:r>
              <a:rPr lang="bg-BG" sz="1200" dirty="0" smtClean="0">
                <a:solidFill>
                  <a:srgbClr val="A40000"/>
                </a:solidFill>
                <a:latin typeface="Bahnschrift" panose="020B0502040204020203" pitchFamily="34" charset="0"/>
              </a:rPr>
              <a:t>(до 30 септември</a:t>
            </a:r>
            <a:r>
              <a:rPr lang="bg-BG" sz="1200" baseline="0" dirty="0" smtClean="0">
                <a:solidFill>
                  <a:srgbClr val="A40000"/>
                </a:solidFill>
                <a:latin typeface="Bahnschrift" panose="020B0502040204020203" pitchFamily="34" charset="0"/>
              </a:rPr>
              <a:t> 2021г.)</a:t>
            </a:r>
            <a:endParaRPr lang="en-US" sz="1200" dirty="0">
              <a:solidFill>
                <a:srgbClr val="A40000"/>
              </a:solidFill>
              <a:latin typeface="Bahnschrift" panose="020B0502040204020203" pitchFamily="34" charset="0"/>
            </a:endParaRPr>
          </a:p>
        </c:rich>
      </c:tx>
      <c:layout>
        <c:manualLayout>
          <c:xMode val="edge"/>
          <c:yMode val="edge"/>
          <c:x val="1.2303894570155693E-2"/>
          <c:y val="3.9741639704589229E-2"/>
        </c:manualLayout>
      </c:layout>
      <c:overlay val="0"/>
    </c:title>
    <c:autoTitleDeleted val="0"/>
    <c:view3D>
      <c:rotX val="10"/>
      <c:rotY val="0"/>
      <c:rAngAx val="0"/>
      <c:perspective val="30"/>
    </c:view3D>
    <c:floor>
      <c:thickness val="0"/>
    </c:floor>
    <c:sideWall>
      <c:thickness val="0"/>
      <c:spPr>
        <a:solidFill>
          <a:sysClr val="window" lastClr="FFFFFF">
            <a:lumMod val="85000"/>
          </a:sysClr>
        </a:solidFill>
      </c:spPr>
    </c:sideWall>
    <c:backWall>
      <c:thickness val="0"/>
      <c:spPr>
        <a:solidFill>
          <a:sysClr val="window" lastClr="FFFFFF">
            <a:lumMod val="85000"/>
          </a:sysClr>
        </a:soli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A40000"/>
            </a:solidFill>
          </c:spPr>
          <c:invertIfNegative val="0"/>
          <c:dPt>
            <c:idx val="9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E51F-40AE-90AC-CB0D74FA8C2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tx1"/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Cases!$C$3:$L$3</c:f>
              <c:strCach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
(Jan-Sep)</c:v>
                </c:pt>
              </c:strCache>
            </c:strRef>
          </c:cat>
          <c:val>
            <c:numRef>
              <c:f>Cases!$C$4:$L$4</c:f>
              <c:numCache>
                <c:formatCode>General</c:formatCode>
                <c:ptCount val="10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2</c:v>
                </c:pt>
                <c:pt idx="5">
                  <c:v>8</c:v>
                </c:pt>
                <c:pt idx="6">
                  <c:v>18</c:v>
                </c:pt>
                <c:pt idx="7">
                  <c:v>27</c:v>
                </c:pt>
                <c:pt idx="8">
                  <c:v>22</c:v>
                </c:pt>
                <c:pt idx="9">
                  <c:v>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51F-40AE-90AC-CB0D74FA8C2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61651072"/>
        <c:axId val="261662208"/>
        <c:axId val="0"/>
      </c:bar3DChart>
      <c:catAx>
        <c:axId val="261651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/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261662208"/>
        <c:crosses val="autoZero"/>
        <c:auto val="1"/>
        <c:lblAlgn val="ctr"/>
        <c:lblOffset val="100"/>
        <c:noMultiLvlLbl val="0"/>
      </c:catAx>
      <c:valAx>
        <c:axId val="2616622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165107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l">
              <a:defRPr sz="1200">
                <a:solidFill>
                  <a:srgbClr val="A40000"/>
                </a:solidFill>
                <a:latin typeface="Bahnschrift" panose="020B0502040204020203" pitchFamily="34" charset="0"/>
              </a:defRPr>
            </a:pPr>
            <a:r>
              <a:rPr lang="bg-BG" sz="1200" dirty="0" smtClean="0">
                <a:solidFill>
                  <a:srgbClr val="A40000"/>
                </a:solidFill>
                <a:latin typeface="Bahnschrift" panose="020B0502040204020203" pitchFamily="34" charset="0"/>
              </a:rPr>
              <a:t>Държави,</a:t>
            </a:r>
            <a:r>
              <a:rPr lang="bg-BG" sz="1200" baseline="0" dirty="0" smtClean="0">
                <a:solidFill>
                  <a:srgbClr val="A40000"/>
                </a:solidFill>
                <a:latin typeface="Bahnschrift" panose="020B0502040204020203" pitchFamily="34" charset="0"/>
              </a:rPr>
              <a:t> до които са отправени искания по дела на СП (до 30 септември 2021г.)</a:t>
            </a:r>
            <a:endParaRPr lang="en-GB" sz="1200" dirty="0">
              <a:solidFill>
                <a:srgbClr val="A40000"/>
              </a:solidFill>
              <a:latin typeface="Bahnschrift" panose="020B0502040204020203" pitchFamily="34" charset="0"/>
            </a:endParaRPr>
          </a:p>
        </c:rich>
      </c:tx>
      <c:layout>
        <c:manualLayout>
          <c:xMode val="edge"/>
          <c:yMode val="edge"/>
          <c:x val="2.0824781238996042E-2"/>
          <c:y val="3.7148328805750176E-2"/>
        </c:manualLayout>
      </c:layout>
      <c:overlay val="0"/>
    </c:title>
    <c:autoTitleDeleted val="0"/>
    <c:view3D>
      <c:rotX val="10"/>
      <c:rotY val="0"/>
      <c:rAngAx val="0"/>
      <c:perspective val="30"/>
    </c:view3D>
    <c:floor>
      <c:thickness val="0"/>
    </c:floor>
    <c:sideWall>
      <c:thickness val="0"/>
      <c:spPr>
        <a:solidFill>
          <a:sysClr val="window" lastClr="FFFFFF">
            <a:lumMod val="85000"/>
          </a:sysClr>
        </a:solidFill>
      </c:spPr>
    </c:sideWall>
    <c:backWall>
      <c:thickness val="0"/>
      <c:spPr>
        <a:solidFill>
          <a:sysClr val="window" lastClr="FFFFFF">
            <a:lumMod val="85000"/>
          </a:sysClr>
        </a:soli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Cases!$M$7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A40000"/>
            </a:solidFill>
          </c:spPr>
          <c:invertIfNegative val="0"/>
          <c:dPt>
            <c:idx val="9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0116-4052-BEE7-B6E5F1D7C3C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tx1"/>
                    </a:solidFill>
                    <a:effectLst/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Cases!$B$8:$B$45</c:f>
              <c:strCache>
                <c:ptCount val="27"/>
                <c:pt idx="0">
                  <c:v>BE</c:v>
                </c:pt>
                <c:pt idx="1">
                  <c:v>CZ</c:v>
                </c:pt>
                <c:pt idx="2">
                  <c:v>DK</c:v>
                </c:pt>
                <c:pt idx="3">
                  <c:v>DE</c:v>
                </c:pt>
                <c:pt idx="4">
                  <c:v>EL</c:v>
                </c:pt>
                <c:pt idx="5">
                  <c:v>ES</c:v>
                </c:pt>
                <c:pt idx="6">
                  <c:v>FR</c:v>
                </c:pt>
                <c:pt idx="7">
                  <c:v>IT</c:v>
                </c:pt>
                <c:pt idx="8">
                  <c:v>CY</c:v>
                </c:pt>
                <c:pt idx="9">
                  <c:v>LV</c:v>
                </c:pt>
                <c:pt idx="10">
                  <c:v>LT</c:v>
                </c:pt>
                <c:pt idx="11">
                  <c:v>LU</c:v>
                </c:pt>
                <c:pt idx="12">
                  <c:v>HU</c:v>
                </c:pt>
                <c:pt idx="13">
                  <c:v>MT</c:v>
                </c:pt>
                <c:pt idx="14">
                  <c:v>NL</c:v>
                </c:pt>
                <c:pt idx="15">
                  <c:v>AT</c:v>
                </c:pt>
                <c:pt idx="16">
                  <c:v>PL</c:v>
                </c:pt>
                <c:pt idx="17">
                  <c:v>PT</c:v>
                </c:pt>
                <c:pt idx="18">
                  <c:v>RO</c:v>
                </c:pt>
                <c:pt idx="19">
                  <c:v>SI</c:v>
                </c:pt>
                <c:pt idx="20">
                  <c:v>SE</c:v>
                </c:pt>
                <c:pt idx="21">
                  <c:v>AL</c:v>
                </c:pt>
                <c:pt idx="22">
                  <c:v>NO</c:v>
                </c:pt>
                <c:pt idx="23">
                  <c:v>RS</c:v>
                </c:pt>
                <c:pt idx="24">
                  <c:v>CH</c:v>
                </c:pt>
                <c:pt idx="25">
                  <c:v>UK</c:v>
                </c:pt>
                <c:pt idx="26">
                  <c:v>IL</c:v>
                </c:pt>
              </c:strCache>
            </c:strRef>
          </c:cat>
          <c:val>
            <c:numRef>
              <c:f>Cases!$M$8:$M$45</c:f>
              <c:numCache>
                <c:formatCode>General</c:formatCode>
                <c:ptCount val="27"/>
                <c:pt idx="0">
                  <c:v>8</c:v>
                </c:pt>
                <c:pt idx="1">
                  <c:v>5</c:v>
                </c:pt>
                <c:pt idx="2">
                  <c:v>2</c:v>
                </c:pt>
                <c:pt idx="3">
                  <c:v>22</c:v>
                </c:pt>
                <c:pt idx="4">
                  <c:v>14</c:v>
                </c:pt>
                <c:pt idx="5">
                  <c:v>13</c:v>
                </c:pt>
                <c:pt idx="6">
                  <c:v>15</c:v>
                </c:pt>
                <c:pt idx="7">
                  <c:v>6</c:v>
                </c:pt>
                <c:pt idx="8">
                  <c:v>5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4</c:v>
                </c:pt>
                <c:pt idx="13">
                  <c:v>1</c:v>
                </c:pt>
                <c:pt idx="14">
                  <c:v>9</c:v>
                </c:pt>
                <c:pt idx="15">
                  <c:v>8</c:v>
                </c:pt>
                <c:pt idx="16">
                  <c:v>6</c:v>
                </c:pt>
                <c:pt idx="17">
                  <c:v>1</c:v>
                </c:pt>
                <c:pt idx="18">
                  <c:v>13</c:v>
                </c:pt>
                <c:pt idx="19">
                  <c:v>1</c:v>
                </c:pt>
                <c:pt idx="20">
                  <c:v>4</c:v>
                </c:pt>
                <c:pt idx="21">
                  <c:v>1</c:v>
                </c:pt>
                <c:pt idx="22">
                  <c:v>2</c:v>
                </c:pt>
                <c:pt idx="23">
                  <c:v>1</c:v>
                </c:pt>
                <c:pt idx="24">
                  <c:v>2</c:v>
                </c:pt>
                <c:pt idx="25">
                  <c:v>6</c:v>
                </c:pt>
                <c:pt idx="26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116-4052-BEE7-B6E5F1D7C3C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0"/>
        <c:shape val="cylinder"/>
        <c:axId val="262148096"/>
        <c:axId val="262150784"/>
        <c:axId val="0"/>
      </c:bar3DChart>
      <c:catAx>
        <c:axId val="262148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/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262150784"/>
        <c:crosses val="autoZero"/>
        <c:auto val="1"/>
        <c:lblAlgn val="ctr"/>
        <c:lblOffset val="100"/>
        <c:noMultiLvlLbl val="0"/>
      </c:catAx>
      <c:valAx>
        <c:axId val="2621507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214809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597676107480029E-2"/>
          <c:y val="6.5497063959651158E-2"/>
          <c:w val="0.96804647785039943"/>
          <c:h val="0.8359425637164316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'[Копие на СП и АСП (2).xlsx]Натовареност'!$C$7</c:f>
              <c:strCache>
                <c:ptCount val="1"/>
                <c:pt idx="0">
                  <c:v>Окръжни прокуратури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</c:spPr>
          <c:invertIfNegative val="0"/>
          <c:dLbls>
            <c:dLbl>
              <c:idx val="1"/>
              <c:layout>
                <c:manualLayout>
                  <c:x val="7.2228241242325488E-3"/>
                  <c:y val="-2.5710943475677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9.34943399115562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8891296496930301E-3"/>
                  <c:y val="-1.40241509867334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'[Копие на СП и АСП (2).xlsx]Натовареност'!$B$8:$B$13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'[Копие на СП и АСП (2).xlsx]Натовареност'!$C$8:$C$13</c:f>
              <c:numCache>
                <c:formatCode>General</c:formatCode>
                <c:ptCount val="6"/>
                <c:pt idx="0">
                  <c:v>1.03</c:v>
                </c:pt>
                <c:pt idx="1">
                  <c:v>1.1200000000000001</c:v>
                </c:pt>
                <c:pt idx="2">
                  <c:v>1.1399999999999999</c:v>
                </c:pt>
                <c:pt idx="3">
                  <c:v>1.22</c:v>
                </c:pt>
                <c:pt idx="4">
                  <c:v>1.19</c:v>
                </c:pt>
                <c:pt idx="5">
                  <c:v>1.1200000000000001</c:v>
                </c:pt>
              </c:numCache>
            </c:numRef>
          </c:val>
        </c:ser>
        <c:ser>
          <c:idx val="1"/>
          <c:order val="1"/>
          <c:tx>
            <c:strRef>
              <c:f>'[Копие на СП и АСП (2).xlsx]Натовареност'!$D$7</c:f>
              <c:strCache>
                <c:ptCount val="1"/>
                <c:pt idx="0">
                  <c:v>Специализираната прокуратура</c:v>
                </c:pt>
              </c:strCache>
            </c:strRef>
          </c:tx>
          <c:spPr>
            <a:solidFill>
              <a:srgbClr val="A40000"/>
            </a:solidFill>
            <a:ln>
              <a:noFill/>
            </a:ln>
          </c:spPr>
          <c:invertIfNegative val="0"/>
          <c:dLbls>
            <c:dLbl>
              <c:idx val="1"/>
              <c:layout>
                <c:manualLayout>
                  <c:x val="5.7782592993860073E-3"/>
                  <c:y val="-9.34943399115562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0111953773925604E-2"/>
                  <c:y val="-2.3373769021865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111953773925604E-2"/>
                  <c:y val="-1.40241509867333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3336944745394389E-3"/>
                  <c:y val="-1.40241509867334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'[Копие на СП и АСП (2).xlsx]Натовареност'!$B$8:$B$13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'[Копие на СП и АСП (2).xlsx]Натовареност'!$D$8:$D$13</c:f>
              <c:numCache>
                <c:formatCode>General</c:formatCode>
                <c:ptCount val="6"/>
                <c:pt idx="0">
                  <c:v>0.56999999999999995</c:v>
                </c:pt>
                <c:pt idx="1">
                  <c:v>1.1599999999999999</c:v>
                </c:pt>
                <c:pt idx="2">
                  <c:v>1.57</c:v>
                </c:pt>
                <c:pt idx="3">
                  <c:v>1.77</c:v>
                </c:pt>
                <c:pt idx="4">
                  <c:v>1.3</c:v>
                </c:pt>
                <c:pt idx="5">
                  <c:v>1.24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9583872"/>
        <c:axId val="139585408"/>
        <c:axId val="0"/>
      </c:bar3DChart>
      <c:catAx>
        <c:axId val="139583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139585408"/>
        <c:crosses val="autoZero"/>
        <c:auto val="1"/>
        <c:lblAlgn val="ctr"/>
        <c:lblOffset val="100"/>
        <c:noMultiLvlLbl val="0"/>
      </c:catAx>
      <c:valAx>
        <c:axId val="1395854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958387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911534622635876E-2"/>
          <c:y val="2.8048301973466749E-2"/>
          <c:w val="0.295824923293039"/>
          <c:h val="0.15809175107536896"/>
        </c:manualLayout>
      </c:layout>
      <c:overlay val="0"/>
      <c:spPr>
        <a:solidFill>
          <a:schemeClr val="bg1">
            <a:lumMod val="75000"/>
          </a:schemeClr>
        </a:solidFill>
      </c:spPr>
      <c:txPr>
        <a:bodyPr/>
        <a:lstStyle/>
        <a:p>
          <a:pPr>
            <a:defRPr sz="140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defRPr>
          </a:pPr>
          <a:endParaRPr lang="bg-BG"/>
        </a:p>
      </c:txPr>
    </c:legend>
    <c:plotVisOnly val="1"/>
    <c:dispBlanksAs val="gap"/>
    <c:showDLblsOverMax val="0"/>
  </c:chart>
  <c:spPr>
    <a:solidFill>
      <a:schemeClr val="bg1">
        <a:lumMod val="85000"/>
      </a:schemeClr>
    </a:solidFill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solidFill>
          <a:schemeClr val="bg1">
            <a:lumMod val="85000"/>
          </a:schemeClr>
        </a:solidFill>
        <a:ln w="25400">
          <a:noFill/>
        </a:ln>
      </c:spPr>
    </c:sideWall>
    <c:backWall>
      <c:thickness val="0"/>
      <c:spPr>
        <a:solidFill>
          <a:schemeClr val="bg1">
            <a:lumMod val="85000"/>
          </a:schemeClr>
        </a:soli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Наблюдавани преписки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txPr>
              <a:bodyPr rot="-5400000" vert="horz"/>
              <a:lstStyle/>
              <a:p>
                <a:pPr>
                  <a:defRPr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391</c:v>
                </c:pt>
                <c:pt idx="1">
                  <c:v>237</c:v>
                </c:pt>
                <c:pt idx="2">
                  <c:v>338</c:v>
                </c:pt>
                <c:pt idx="3">
                  <c:v>369</c:v>
                </c:pt>
                <c:pt idx="4">
                  <c:v>676</c:v>
                </c:pt>
                <c:pt idx="5">
                  <c:v>803</c:v>
                </c:pt>
                <c:pt idx="6">
                  <c:v>2435</c:v>
                </c:pt>
                <c:pt idx="7">
                  <c:v>6950</c:v>
                </c:pt>
                <c:pt idx="8">
                  <c:v>7517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Новообразувани преписки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dLbls>
            <c:txPr>
              <a:bodyPr rot="-5400000" vert="horz"/>
              <a:lstStyle/>
              <a:p>
                <a:pPr>
                  <a:defRPr sz="1400">
                    <a:solidFill>
                      <a:schemeClr val="tx1"/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391</c:v>
                </c:pt>
                <c:pt idx="1">
                  <c:v>215</c:v>
                </c:pt>
                <c:pt idx="2">
                  <c:v>304</c:v>
                </c:pt>
                <c:pt idx="3">
                  <c:v>183</c:v>
                </c:pt>
                <c:pt idx="4">
                  <c:v>654</c:v>
                </c:pt>
                <c:pt idx="5">
                  <c:v>698</c:v>
                </c:pt>
                <c:pt idx="6">
                  <c:v>1812</c:v>
                </c:pt>
                <c:pt idx="7">
                  <c:v>2742</c:v>
                </c:pt>
                <c:pt idx="8">
                  <c:v>2593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Решени преписки</c:v>
                </c:pt>
              </c:strCache>
            </c:strRef>
          </c:tx>
          <c:spPr>
            <a:solidFill>
              <a:srgbClr val="A40000"/>
            </a:solidFill>
          </c:spPr>
          <c:invertIfNegative val="0"/>
          <c:dLbls>
            <c:txPr>
              <a:bodyPr rot="-5400000" vert="horz"/>
              <a:lstStyle/>
              <a:p>
                <a:pPr>
                  <a:defRPr sz="1400">
                    <a:solidFill>
                      <a:srgbClr val="A40000"/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Лист1!$D$2:$D$10</c:f>
              <c:numCache>
                <c:formatCode>General</c:formatCode>
                <c:ptCount val="9"/>
                <c:pt idx="0">
                  <c:v>369</c:v>
                </c:pt>
                <c:pt idx="1">
                  <c:v>218</c:v>
                </c:pt>
                <c:pt idx="2">
                  <c:v>307</c:v>
                </c:pt>
                <c:pt idx="3">
                  <c:v>253</c:v>
                </c:pt>
                <c:pt idx="4">
                  <c:v>566</c:v>
                </c:pt>
                <c:pt idx="5">
                  <c:v>661</c:v>
                </c:pt>
                <c:pt idx="6">
                  <c:v>1842</c:v>
                </c:pt>
                <c:pt idx="7">
                  <c:v>6223</c:v>
                </c:pt>
                <c:pt idx="8">
                  <c:v>7066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3955968"/>
        <c:axId val="133957504"/>
        <c:axId val="0"/>
      </c:bar3DChart>
      <c:catAx>
        <c:axId val="133955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133957504"/>
        <c:crosses val="autoZero"/>
        <c:auto val="1"/>
        <c:lblAlgn val="ctr"/>
        <c:lblOffset val="100"/>
        <c:noMultiLvlLbl val="0"/>
      </c:catAx>
      <c:valAx>
        <c:axId val="1339575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39559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5385729498890362E-2"/>
          <c:y val="3.2212415013337402E-2"/>
          <c:w val="0.72267275180806467"/>
          <c:h val="4.8146572242031234E-2"/>
        </c:manualLayout>
      </c:layout>
      <c:overlay val="0"/>
      <c:txPr>
        <a:bodyPr/>
        <a:lstStyle/>
        <a:p>
          <a:pPr>
            <a:defRPr sz="120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defRPr>
          </a:pPr>
          <a:endParaRPr lang="bg-BG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7275223619546403E-2"/>
          <c:y val="6.4599483204134361E-2"/>
          <c:w val="0.96544955276090716"/>
          <c:h val="0.8239416875216178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'[Копие на СП и АСП (2).xlsx]Натовареност'!$C$52</c:f>
              <c:strCache>
                <c:ptCount val="1"/>
                <c:pt idx="0">
                  <c:v>Средна натовареност в ОП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6.2930182926149445E-3"/>
                  <c:y val="-2.32558139534883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rgbClr val="A4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'[Копие на СП и АСП (2).xlsx]Натовареност'!$B$53:$B$58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'[Копие на СП и АСП (2).xlsx]Натовареност'!$C$53:$C$58</c:f>
              <c:numCache>
                <c:formatCode>General</c:formatCode>
                <c:ptCount val="6"/>
                <c:pt idx="0">
                  <c:v>0.86</c:v>
                </c:pt>
                <c:pt idx="1">
                  <c:v>0.92</c:v>
                </c:pt>
                <c:pt idx="2">
                  <c:v>0.93</c:v>
                </c:pt>
                <c:pt idx="3">
                  <c:v>1.01</c:v>
                </c:pt>
                <c:pt idx="4">
                  <c:v>0.99</c:v>
                </c:pt>
                <c:pt idx="5">
                  <c:v>0.93</c:v>
                </c:pt>
              </c:numCache>
            </c:numRef>
          </c:val>
        </c:ser>
        <c:ser>
          <c:idx val="1"/>
          <c:order val="1"/>
          <c:tx>
            <c:strRef>
              <c:f>'[Копие на СП и АСП (2).xlsx]Натовареност'!$D$52</c:f>
              <c:strCache>
                <c:ptCount val="1"/>
                <c:pt idx="0">
                  <c:v>Специализираната прокуратура</c:v>
                </c:pt>
              </c:strCache>
            </c:strRef>
          </c:tx>
          <c:spPr>
            <a:solidFill>
              <a:srgbClr val="A40000"/>
            </a:solidFill>
            <a:ln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600">
                    <a:solidFill>
                      <a:srgbClr val="A40000"/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'[Копие на СП и АСП (2).xlsx]Натовареност'!$B$53:$B$58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'[Копие на СП и АСП (2).xlsx]Натовареност'!$D$53:$D$58</c:f>
              <c:numCache>
                <c:formatCode>General</c:formatCode>
                <c:ptCount val="6"/>
                <c:pt idx="0">
                  <c:v>0.56999999999999995</c:v>
                </c:pt>
                <c:pt idx="1">
                  <c:v>1.1599999999999999</c:v>
                </c:pt>
                <c:pt idx="2">
                  <c:v>1.57</c:v>
                </c:pt>
                <c:pt idx="3">
                  <c:v>1.77</c:v>
                </c:pt>
                <c:pt idx="4">
                  <c:v>1.3</c:v>
                </c:pt>
                <c:pt idx="5">
                  <c:v>1.24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9842688"/>
        <c:axId val="139844224"/>
        <c:axId val="0"/>
      </c:bar3DChart>
      <c:catAx>
        <c:axId val="139842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Bahnschrift" panose="020B0502040204020203" pitchFamily="34" charset="0"/>
              </a:defRPr>
            </a:pPr>
            <a:endParaRPr lang="bg-BG"/>
          </a:p>
        </c:txPr>
        <c:crossAx val="139844224"/>
        <c:crosses val="autoZero"/>
        <c:auto val="1"/>
        <c:lblAlgn val="ctr"/>
        <c:lblOffset val="100"/>
        <c:noMultiLvlLbl val="0"/>
      </c:catAx>
      <c:valAx>
        <c:axId val="1398442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9842688"/>
        <c:crosses val="autoZero"/>
        <c:crossBetween val="between"/>
      </c:valAx>
      <c:spPr>
        <a:solidFill>
          <a:schemeClr val="bg1">
            <a:lumMod val="85000"/>
          </a:schemeClr>
        </a:solidFill>
        <a:ln>
          <a:noFill/>
        </a:ln>
      </c:spPr>
    </c:plotArea>
    <c:legend>
      <c:legendPos val="t"/>
      <c:layout>
        <c:manualLayout>
          <c:xMode val="edge"/>
          <c:yMode val="edge"/>
          <c:x val="5.6591329657781101E-3"/>
          <c:y val="1.8087855297157621E-2"/>
          <c:w val="0.34836712279487314"/>
          <c:h val="0.14020895643858472"/>
        </c:manualLayout>
      </c:layout>
      <c:overlay val="0"/>
      <c:txPr>
        <a:bodyPr/>
        <a:lstStyle/>
        <a:p>
          <a:pPr>
            <a:defRPr sz="120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defRPr>
          </a:pPr>
          <a:endParaRPr lang="bg-BG"/>
        </a:p>
      </c:txPr>
    </c:legend>
    <c:plotVisOnly val="1"/>
    <c:dispBlanksAs val="gap"/>
    <c:showDLblsOverMax val="0"/>
  </c:chart>
  <c:spPr>
    <a:solidFill>
      <a:schemeClr val="bg1">
        <a:lumMod val="85000"/>
      </a:schemeClr>
    </a:solidFill>
    <a:ln>
      <a:noFill/>
    </a:ln>
  </c:spPr>
  <c:externalData r:id="rId1">
    <c:autoUpdate val="0"/>
  </c:externalData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solidFill>
          <a:schemeClr val="bg1">
            <a:lumMod val="85000"/>
          </a:schemeClr>
        </a:solidFill>
        <a:ln w="25400">
          <a:noFill/>
        </a:ln>
      </c:spPr>
    </c:sideWall>
    <c:backWall>
      <c:thickness val="0"/>
      <c:spPr>
        <a:solidFill>
          <a:schemeClr val="bg1">
            <a:lumMod val="85000"/>
          </a:schemeClr>
        </a:solidFill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739793629430239E-2"/>
          <c:y val="0.10110584518167456"/>
          <c:w val="0.96052041274113953"/>
          <c:h val="0.7657675610453906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'[Копие на СП и АСП (2).xlsx]Натовареност'!$C$29</c:f>
              <c:strCache>
                <c:ptCount val="1"/>
                <c:pt idx="0">
                  <c:v>Средна натовареност в ОСлО и НСлС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'[Копие на СП и АСП (2).xlsx]Натовареност'!$B$30:$B$35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'[Копие на СП и АСП (2).xlsx]Натовареност'!$C$30:$C$35</c:f>
              <c:numCache>
                <c:formatCode>General</c:formatCode>
                <c:ptCount val="6"/>
                <c:pt idx="0">
                  <c:v>1.23</c:v>
                </c:pt>
                <c:pt idx="1">
                  <c:v>0.87</c:v>
                </c:pt>
                <c:pt idx="2">
                  <c:v>1.03</c:v>
                </c:pt>
                <c:pt idx="3">
                  <c:v>1.1499999999999999</c:v>
                </c:pt>
                <c:pt idx="4">
                  <c:v>1.28</c:v>
                </c:pt>
                <c:pt idx="5">
                  <c:v>1.1399999999999999</c:v>
                </c:pt>
              </c:numCache>
            </c:numRef>
          </c:val>
        </c:ser>
        <c:ser>
          <c:idx val="1"/>
          <c:order val="1"/>
          <c:tx>
            <c:strRef>
              <c:f>'[Копие на СП и АСП (2).xlsx]Натовареност'!$D$29</c:f>
              <c:strCache>
                <c:ptCount val="1"/>
                <c:pt idx="0">
                  <c:v>Следствен отдел в СпП</c:v>
                </c:pt>
              </c:strCache>
            </c:strRef>
          </c:tx>
          <c:spPr>
            <a:solidFill>
              <a:srgbClr val="A40000"/>
            </a:solidFill>
            <a:ln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'[Копие на СП и АСП (2).xlsx]Натовареност'!$B$30:$B$35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'[Копие на СП и АСП (2).xlsx]Натовареност'!$D$30:$D$35</c:f>
              <c:numCache>
                <c:formatCode>General</c:formatCode>
                <c:ptCount val="6"/>
                <c:pt idx="0">
                  <c:v>2.46</c:v>
                </c:pt>
                <c:pt idx="1">
                  <c:v>1.88</c:v>
                </c:pt>
                <c:pt idx="2">
                  <c:v>3.14</c:v>
                </c:pt>
                <c:pt idx="3">
                  <c:v>2.0499999999999998</c:v>
                </c:pt>
                <c:pt idx="4">
                  <c:v>2.12</c:v>
                </c:pt>
                <c:pt idx="5">
                  <c:v>1.84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9889664"/>
        <c:axId val="139891456"/>
        <c:axId val="0"/>
      </c:bar3DChart>
      <c:catAx>
        <c:axId val="139889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139891456"/>
        <c:crosses val="autoZero"/>
        <c:auto val="1"/>
        <c:lblAlgn val="ctr"/>
        <c:lblOffset val="100"/>
        <c:noMultiLvlLbl val="0"/>
      </c:catAx>
      <c:valAx>
        <c:axId val="1398914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9889664"/>
        <c:crosses val="autoZero"/>
        <c:crossBetween val="between"/>
      </c:valAx>
      <c:spPr>
        <a:solidFill>
          <a:schemeClr val="bg1">
            <a:lumMod val="85000"/>
          </a:schemeClr>
        </a:solidFill>
      </c:spPr>
    </c:plotArea>
    <c:legend>
      <c:legendPos val="b"/>
      <c:overlay val="0"/>
      <c:txPr>
        <a:bodyPr/>
        <a:lstStyle/>
        <a:p>
          <a:pPr>
            <a:defRPr sz="120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defRPr>
          </a:pPr>
          <a:endParaRPr lang="bg-BG"/>
        </a:p>
      </c:txPr>
    </c:legend>
    <c:plotVisOnly val="1"/>
    <c:dispBlanksAs val="gap"/>
    <c:showDLblsOverMax val="0"/>
  </c:chart>
  <c:spPr>
    <a:solidFill>
      <a:schemeClr val="bg1">
        <a:lumMod val="85000"/>
      </a:schemeClr>
    </a:solidFill>
    <a:ln>
      <a:noFill/>
    </a:ln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5772863539100894E-2"/>
          <c:y val="8.8544239468539593E-2"/>
          <c:w val="0.9684542729217982"/>
          <c:h val="0.8055068438400948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Наблюдавани преписки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invertIfNegative val="0"/>
          <c:dLbls>
            <c:dLbl>
              <c:idx val="4"/>
              <c:layout>
                <c:manualLayout>
                  <c:x val="2.8677933707456174E-3"/>
                  <c:y val="-7.12900009879559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319</c:v>
                </c:pt>
                <c:pt idx="1">
                  <c:v>268</c:v>
                </c:pt>
                <c:pt idx="2">
                  <c:v>349</c:v>
                </c:pt>
                <c:pt idx="3">
                  <c:v>351</c:v>
                </c:pt>
                <c:pt idx="4">
                  <c:v>506</c:v>
                </c:pt>
                <c:pt idx="5">
                  <c:v>434</c:v>
                </c:pt>
                <c:pt idx="6">
                  <c:v>1085</c:v>
                </c:pt>
                <c:pt idx="7">
                  <c:v>2009</c:v>
                </c:pt>
                <c:pt idx="8">
                  <c:v>1538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Решени преписки</c:v>
                </c:pt>
              </c:strCache>
            </c:strRef>
          </c:tx>
          <c:spPr>
            <a:solidFill>
              <a:srgbClr val="A40000"/>
            </a:solidFill>
          </c:spPr>
          <c:invertIfNegative val="0"/>
          <c:dLbls>
            <c:dLbl>
              <c:idx val="2"/>
              <c:layout>
                <c:manualLayout>
                  <c:x val="1.0037276797609608E-2"/>
                  <c:y val="-9.50533346506078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1694834268640432E-3"/>
                  <c:y val="-1.6634333563856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03727679760966E-2"/>
                  <c:y val="-7.12900009879559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003727679760966E-2"/>
                  <c:y val="-9.50533346506078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8.6033801122368525E-3"/>
                  <c:y val="-4.75266673253039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298</c:v>
                </c:pt>
                <c:pt idx="1">
                  <c:v>266</c:v>
                </c:pt>
                <c:pt idx="2">
                  <c:v>284</c:v>
                </c:pt>
                <c:pt idx="3">
                  <c:v>348</c:v>
                </c:pt>
                <c:pt idx="4">
                  <c:v>506</c:v>
                </c:pt>
                <c:pt idx="5">
                  <c:v>433</c:v>
                </c:pt>
                <c:pt idx="6">
                  <c:v>1032</c:v>
                </c:pt>
                <c:pt idx="7">
                  <c:v>1575</c:v>
                </c:pt>
                <c:pt idx="8">
                  <c:v>1383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gapDepth val="146"/>
        <c:shape val="cylinder"/>
        <c:axId val="262008832"/>
        <c:axId val="262010368"/>
        <c:axId val="0"/>
      </c:bar3DChart>
      <c:catAx>
        <c:axId val="262008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262010368"/>
        <c:crosses val="autoZero"/>
        <c:auto val="1"/>
        <c:lblAlgn val="ctr"/>
        <c:lblOffset val="100"/>
        <c:noMultiLvlLbl val="0"/>
      </c:catAx>
      <c:valAx>
        <c:axId val="2620103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200883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7582057278188602E-2"/>
          <c:y val="1.4258000197591185E-2"/>
          <c:w val="0.42999230889431433"/>
          <c:h val="4.8146572242031234E-2"/>
        </c:manualLayout>
      </c:layout>
      <c:overlay val="0"/>
      <c:txPr>
        <a:bodyPr/>
        <a:lstStyle/>
        <a:p>
          <a:pPr>
            <a:defRPr sz="120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defRPr>
          </a:pPr>
          <a:endParaRPr lang="bg-BG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Дела на Специален надзор в АСП</c:v>
                </c:pt>
              </c:strCache>
            </c:strRef>
          </c:tx>
          <c:spPr>
            <a:solidFill>
              <a:srgbClr val="A40000"/>
            </a:solidFill>
          </c:spPr>
          <c:invertIfNegative val="0"/>
          <c:dLbls>
            <c:dLbl>
              <c:idx val="0"/>
              <c:layout>
                <c:manualLayout>
                  <c:x val="4.3016900561184124E-3"/>
                  <c:y val="-1.6634333563856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6033801122368525E-3"/>
                  <c:y val="-2.37633336626519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6033801122367987E-3"/>
                  <c:y val="-2.1387000296386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1694834268640432E-3"/>
                  <c:y val="-2.37633336626519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8.6032672069860355E-3"/>
                  <c:y val="-2.13870002963867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3016900561184263E-3"/>
                  <c:y val="-2.37633336626519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7.1694834268640432E-3"/>
                  <c:y val="-2.61396670289171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033801122368525E-3"/>
                  <c:y val="-3.0892333761447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7.1694834268639382E-3"/>
                  <c:y val="-2.61396670289171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63</c:v>
                </c:pt>
                <c:pt idx="1">
                  <c:v>105</c:v>
                </c:pt>
                <c:pt idx="2">
                  <c:v>137</c:v>
                </c:pt>
                <c:pt idx="3">
                  <c:v>181</c:v>
                </c:pt>
                <c:pt idx="4">
                  <c:v>213</c:v>
                </c:pt>
                <c:pt idx="5">
                  <c:v>243</c:v>
                </c:pt>
                <c:pt idx="6">
                  <c:v>206</c:v>
                </c:pt>
                <c:pt idx="7">
                  <c:v>213</c:v>
                </c:pt>
                <c:pt idx="8">
                  <c:v>226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gapDepth val="146"/>
        <c:shape val="cylinder"/>
        <c:axId val="262037504"/>
        <c:axId val="262039040"/>
        <c:axId val="0"/>
      </c:bar3DChart>
      <c:catAx>
        <c:axId val="262037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262039040"/>
        <c:crosses val="autoZero"/>
        <c:auto val="1"/>
        <c:lblAlgn val="ctr"/>
        <c:lblOffset val="100"/>
        <c:noMultiLvlLbl val="0"/>
      </c:catAx>
      <c:valAx>
        <c:axId val="2620390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203750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7582057278188602E-2"/>
          <c:y val="1.4258000197591185E-2"/>
          <c:w val="0.42999230889431433"/>
          <c:h val="4.8146572242031234E-2"/>
        </c:manualLayout>
      </c:layout>
      <c:overlay val="0"/>
      <c:txPr>
        <a:bodyPr/>
        <a:lstStyle/>
        <a:p>
          <a:pPr>
            <a:defRPr sz="120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defRPr>
          </a:pPr>
          <a:endParaRPr lang="bg-BG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1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solidFill>
          <a:schemeClr val="bg1">
            <a:lumMod val="85000"/>
          </a:schemeClr>
        </a:solidFill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36244457686519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'Орг Прес'!$B$20</c:f>
              <c:strCache>
                <c:ptCount val="1"/>
                <c:pt idx="0">
                  <c:v>Новообразувани ДП за организирана престъпност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4.3369498106767736E-3"/>
                  <c:y val="-2.0156490548669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8912998737844892E-3"/>
                  <c:y val="-1.5117367911501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456499368922049E-3"/>
                  <c:y val="-1.2597806592918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3006552016504004E-17"/>
                  <c:y val="-1.0078245274334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4456499368922049E-3"/>
                  <c:y val="-1.0078443664989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5.7825997475689254E-3"/>
                  <c:y val="-5.0391226371673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4456499368922578E-3"/>
                  <c:y val="-1.7636929230085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8912998737844098E-3"/>
                  <c:y val="-7.55868395575097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8912998737844098E-3"/>
                  <c:y val="-1.5117367911501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'Орг Прес'!$C$19:$K$19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'Орг Прес'!$C$20:$K$20</c:f>
              <c:numCache>
                <c:formatCode>General</c:formatCode>
                <c:ptCount val="9"/>
                <c:pt idx="0">
                  <c:v>85</c:v>
                </c:pt>
                <c:pt idx="1">
                  <c:v>82</c:v>
                </c:pt>
                <c:pt idx="2">
                  <c:v>88</c:v>
                </c:pt>
                <c:pt idx="3">
                  <c:v>131</c:v>
                </c:pt>
                <c:pt idx="4">
                  <c:v>217</c:v>
                </c:pt>
                <c:pt idx="5">
                  <c:v>161</c:v>
                </c:pt>
                <c:pt idx="6">
                  <c:v>199</c:v>
                </c:pt>
                <c:pt idx="7">
                  <c:v>212</c:v>
                </c:pt>
                <c:pt idx="8">
                  <c:v>162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80004352"/>
        <c:axId val="180005888"/>
        <c:axId val="0"/>
      </c:bar3DChart>
      <c:catAx>
        <c:axId val="180004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180005888"/>
        <c:crosses val="autoZero"/>
        <c:auto val="1"/>
        <c:lblAlgn val="ctr"/>
        <c:lblOffset val="100"/>
        <c:noMultiLvlLbl val="0"/>
      </c:catAx>
      <c:valAx>
        <c:axId val="1800058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80004352"/>
        <c:crosses val="autoZero"/>
        <c:crossBetween val="between"/>
      </c:valAx>
      <c:spPr>
        <a:solidFill>
          <a:schemeClr val="bg1">
            <a:lumMod val="85000"/>
          </a:schemeClr>
        </a:solidFill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solidFill>
          <a:schemeClr val="bg1">
            <a:lumMod val="85000"/>
          </a:schemeClr>
        </a:solidFill>
        <a:ln w="25400">
          <a:noFill/>
        </a:ln>
      </c:spPr>
    </c:sideWall>
    <c:backWall>
      <c:thickness val="0"/>
      <c:spPr>
        <a:solidFill>
          <a:schemeClr val="bg1">
            <a:lumMod val="85000"/>
          </a:schemeClr>
        </a:solidFill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Наблюдавани досъдебни производства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130</c:v>
                </c:pt>
                <c:pt idx="1">
                  <c:v>243</c:v>
                </c:pt>
                <c:pt idx="2">
                  <c:v>363</c:v>
                </c:pt>
                <c:pt idx="3">
                  <c:v>325</c:v>
                </c:pt>
                <c:pt idx="4">
                  <c:v>565</c:v>
                </c:pt>
                <c:pt idx="5">
                  <c:v>655</c:v>
                </c:pt>
                <c:pt idx="6">
                  <c:v>695</c:v>
                </c:pt>
                <c:pt idx="7">
                  <c:v>726</c:v>
                </c:pt>
                <c:pt idx="8">
                  <c:v>672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4080384"/>
        <c:axId val="134081920"/>
        <c:axId val="0"/>
      </c:bar3DChart>
      <c:catAx>
        <c:axId val="134080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134081920"/>
        <c:crosses val="autoZero"/>
        <c:auto val="1"/>
        <c:lblAlgn val="ctr"/>
        <c:lblOffset val="100"/>
        <c:noMultiLvlLbl val="0"/>
      </c:catAx>
      <c:valAx>
        <c:axId val="1340819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408038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20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defRPr>
          </a:pPr>
          <a:endParaRPr lang="bg-BG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solidFill>
          <a:schemeClr val="bg1">
            <a:lumMod val="85000"/>
          </a:schemeClr>
        </a:solidFill>
        <a:ln w="25400">
          <a:noFill/>
        </a:ln>
      </c:spPr>
    </c:sideWall>
    <c:backWall>
      <c:thickness val="0"/>
      <c:spPr>
        <a:solidFill>
          <a:schemeClr val="bg1">
            <a:lumMod val="85000"/>
          </a:schemeClr>
        </a:solidFill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Решени досъдебни производства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invertIfNegative val="0"/>
          <c:dLbls>
            <c:dLbl>
              <c:idx val="3"/>
              <c:layout>
                <c:manualLayout>
                  <c:x val="4.3016900561183733E-3"/>
                  <c:y val="-1.66343335638564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A4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42</c:v>
                </c:pt>
                <c:pt idx="1">
                  <c:v>92</c:v>
                </c:pt>
                <c:pt idx="2">
                  <c:v>163</c:v>
                </c:pt>
                <c:pt idx="3">
                  <c:v>182</c:v>
                </c:pt>
                <c:pt idx="4">
                  <c:v>167</c:v>
                </c:pt>
                <c:pt idx="5">
                  <c:v>240</c:v>
                </c:pt>
                <c:pt idx="6">
                  <c:v>192</c:v>
                </c:pt>
                <c:pt idx="7">
                  <c:v>169</c:v>
                </c:pt>
                <c:pt idx="8">
                  <c:v>238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5484160"/>
        <c:axId val="135485696"/>
        <c:axId val="0"/>
      </c:bar3DChart>
      <c:catAx>
        <c:axId val="135484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135485696"/>
        <c:crosses val="autoZero"/>
        <c:auto val="1"/>
        <c:lblAlgn val="ctr"/>
        <c:lblOffset val="100"/>
        <c:noMultiLvlLbl val="0"/>
      </c:catAx>
      <c:valAx>
        <c:axId val="1354856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548416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20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defRPr>
          </a:pPr>
          <a:endParaRPr lang="bg-BG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Продажби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</c:spPr>
          <c:dPt>
            <c:idx val="0"/>
            <c:bubble3D val="0"/>
            <c:spPr>
              <a:solidFill>
                <a:srgbClr val="A40000"/>
              </a:solidFill>
            </c:spPr>
          </c:dPt>
          <c:dLbls>
            <c:dLbl>
              <c:idx val="0"/>
              <c:layout>
                <c:manualLayout>
                  <c:x val="-2.6021815656845922E-2"/>
                  <c:y val="-0.23749999999999999"/>
                </c:manualLayout>
              </c:layout>
              <c:spPr/>
              <c:txPr>
                <a:bodyPr/>
                <a:lstStyle/>
                <a:p>
                  <a:pPr>
                    <a:defRPr sz="240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Bahnschrift" panose="020B0502040204020203" pitchFamily="34" charset="0"/>
                    </a:defRPr>
                  </a:pPr>
                  <a:endParaRPr lang="bg-BG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684751521774393E-2"/>
                  <c:y val="7.8125000000000014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A4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Bahnschrift" panose="020B0502040204020203" pitchFamily="34" charset="0"/>
                    </a:defRPr>
                  </a:pPr>
                  <a:endParaRPr lang="bg-BG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Брой лица с влязла в сила осъдителна присъда</c:v>
                </c:pt>
                <c:pt idx="1">
                  <c:v>Брой лица с влязла сила оправдателна присъда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1157</c:v>
                </c:pt>
                <c:pt idx="1">
                  <c:v>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2451008797119978"/>
          <c:y val="0.28072908464566931"/>
          <c:w val="0.36619021803999069"/>
          <c:h val="0.43854183070866143"/>
        </c:manualLayout>
      </c:layout>
      <c:overlay val="0"/>
      <c:txPr>
        <a:bodyPr/>
        <a:lstStyle/>
        <a:p>
          <a:pPr>
            <a:defRPr sz="140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defRPr>
          </a:pPr>
          <a:endParaRPr lang="bg-BG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solidFill>
          <a:sysClr val="window" lastClr="FFFFFF">
            <a:lumMod val="85000"/>
          </a:sysClr>
        </a:solidFill>
        <a:ln w="25400">
          <a:noFill/>
        </a:ln>
      </c:spPr>
    </c:sideWall>
    <c:backWall>
      <c:thickness val="0"/>
      <c:spPr>
        <a:solidFill>
          <a:sysClr val="window" lastClr="FFFFFF">
            <a:lumMod val="85000"/>
          </a:sysClr>
        </a:solidFill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9.9076452201017615E-2"/>
          <c:w val="0.94830554606786333"/>
          <c:h val="0.7652793421663652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Корупционни!$D$10</c:f>
              <c:strCache>
                <c:ptCount val="1"/>
                <c:pt idx="0">
                  <c:v>Новообразувани ДП за корупционни престъпления</c:v>
                </c:pt>
              </c:strCache>
            </c:strRef>
          </c:tx>
          <c:spPr>
            <a:solidFill>
              <a:srgbClr val="A40000"/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1.5747260193716098E-2"/>
                  <c:y val="-2.73248252785734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298904077486382E-3"/>
                  <c:y val="-2.4840750253248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2989040774864393E-3"/>
                  <c:y val="-2.2356675227923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747260193716098E-3"/>
                  <c:y val="-1.7388525177274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5747260193716098E-3"/>
                  <c:y val="-1.49044501519491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747260193716098E-3"/>
                  <c:y val="-2.48407502532485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Корупционни!$C$11:$C$16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Корупционни!$D$11:$D$16</c:f>
              <c:numCache>
                <c:formatCode>General</c:formatCode>
                <c:ptCount val="6"/>
                <c:pt idx="0">
                  <c:v>4</c:v>
                </c:pt>
                <c:pt idx="1">
                  <c:v>1</c:v>
                </c:pt>
                <c:pt idx="2">
                  <c:v>3</c:v>
                </c:pt>
                <c:pt idx="3">
                  <c:v>67</c:v>
                </c:pt>
                <c:pt idx="4">
                  <c:v>84</c:v>
                </c:pt>
                <c:pt idx="5">
                  <c:v>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60557440"/>
        <c:axId val="260559232"/>
        <c:axId val="0"/>
      </c:bar3DChart>
      <c:catAx>
        <c:axId val="260557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260559232"/>
        <c:crosses val="autoZero"/>
        <c:auto val="1"/>
        <c:lblAlgn val="ctr"/>
        <c:lblOffset val="100"/>
        <c:noMultiLvlLbl val="0"/>
      </c:catAx>
      <c:valAx>
        <c:axId val="26055923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0557440"/>
        <c:crosses val="autoZero"/>
        <c:crossBetween val="between"/>
      </c:valAx>
    </c:plotArea>
    <c:plotVisOnly val="1"/>
    <c:dispBlanksAs val="gap"/>
    <c:showDLblsOverMax val="0"/>
  </c:chart>
  <c:spPr>
    <a:solidFill>
      <a:sysClr val="window" lastClr="FFFFFF">
        <a:lumMod val="85000"/>
      </a:sysClr>
    </a:solidFill>
    <a:ln>
      <a:noFill/>
    </a:ln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solidFill>
          <a:schemeClr val="bg1">
            <a:lumMod val="85000"/>
          </a:schemeClr>
        </a:solidFill>
        <a:ln w="25400">
          <a:noFill/>
        </a:ln>
      </c:spPr>
    </c:sideWall>
    <c:backWall>
      <c:thickness val="0"/>
      <c:spPr>
        <a:solidFill>
          <a:schemeClr val="bg1">
            <a:lumMod val="85000"/>
          </a:schemeClr>
        </a:solidFill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Наблюдавани досъдебни производства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invertIfNegative val="0"/>
          <c:dLbls>
            <c:dLbl>
              <c:idx val="3"/>
              <c:layout>
                <c:manualLayout>
                  <c:x val="4.3016900561184263E-3"/>
                  <c:y val="-2.77151745044201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7.1694834268640432E-3"/>
                  <c:y val="-1.5117367911501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2942346965964939E-2"/>
                  <c:y val="-1.25978065929182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A4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10</c:v>
                </c:pt>
                <c:pt idx="1">
                  <c:v>14</c:v>
                </c:pt>
                <c:pt idx="2">
                  <c:v>15</c:v>
                </c:pt>
                <c:pt idx="3">
                  <c:v>138</c:v>
                </c:pt>
                <c:pt idx="4">
                  <c:v>206</c:v>
                </c:pt>
                <c:pt idx="5">
                  <c:v>274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61234688"/>
        <c:axId val="261236224"/>
        <c:axId val="0"/>
      </c:bar3DChart>
      <c:catAx>
        <c:axId val="261234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261236224"/>
        <c:crosses val="autoZero"/>
        <c:auto val="1"/>
        <c:lblAlgn val="ctr"/>
        <c:lblOffset val="100"/>
        <c:noMultiLvlLbl val="0"/>
      </c:catAx>
      <c:valAx>
        <c:axId val="2612362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1234688"/>
        <c:crosses val="autoZero"/>
        <c:crossBetween val="between"/>
      </c:valAx>
    </c:plotArea>
    <c:legend>
      <c:legendPos val="b"/>
      <c:overlay val="0"/>
      <c:spPr>
        <a:solidFill>
          <a:schemeClr val="bg1">
            <a:lumMod val="65000"/>
          </a:schemeClr>
        </a:solidFill>
      </c:spPr>
      <c:txPr>
        <a:bodyPr/>
        <a:lstStyle/>
        <a:p>
          <a:pPr>
            <a:defRPr sz="1200">
              <a:solidFill>
                <a:schemeClr val="tx1">
                  <a:lumMod val="95000"/>
                  <a:lumOff val="5000"/>
                </a:schemeClr>
              </a:solidFill>
              <a:latin typeface="Bahnschrift" panose="020B0502040204020203" pitchFamily="34" charset="0"/>
            </a:defRPr>
          </a:pPr>
          <a:endParaRPr lang="bg-BG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solidFill>
          <a:schemeClr val="bg1">
            <a:lumMod val="85000"/>
          </a:schemeClr>
        </a:solidFill>
        <a:ln w="25400">
          <a:noFill/>
        </a:ln>
      </c:spPr>
    </c:sideWall>
    <c:backWall>
      <c:thickness val="0"/>
      <c:spPr>
        <a:solidFill>
          <a:schemeClr val="bg1">
            <a:lumMod val="85000"/>
          </a:schemeClr>
        </a:solidFill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Решени досъдебни производства</c:v>
                </c:pt>
              </c:strCache>
            </c:strRef>
          </c:tx>
          <c:spPr>
            <a:solidFill>
              <a:srgbClr val="A40000"/>
            </a:solidFill>
          </c:spPr>
          <c:invertIfNegative val="0"/>
          <c:dLbls>
            <c:dLbl>
              <c:idx val="0"/>
              <c:layout>
                <c:manualLayout>
                  <c:x val="8.6033801122368248E-3"/>
                  <c:y val="-1.2597806592918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6033801122367987E-3"/>
                  <c:y val="-1.7636929230085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338966853728087E-3"/>
                  <c:y val="-2.51956131858364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2.0156490548669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03727679760966E-2"/>
                  <c:y val="-3.02347358230037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1694834268640432E-3"/>
                  <c:y val="-7.55868395575096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</c:v>
                </c:pt>
                <c:pt idx="1">
                  <c:v>9</c:v>
                </c:pt>
                <c:pt idx="2">
                  <c:v>4</c:v>
                </c:pt>
                <c:pt idx="3">
                  <c:v>26</c:v>
                </c:pt>
                <c:pt idx="4">
                  <c:v>40</c:v>
                </c:pt>
                <c:pt idx="5">
                  <c:v>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60915968"/>
        <c:axId val="260917504"/>
        <c:axId val="0"/>
      </c:bar3DChart>
      <c:catAx>
        <c:axId val="260915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defRPr>
            </a:pPr>
            <a:endParaRPr lang="bg-BG"/>
          </a:p>
        </c:txPr>
        <c:crossAx val="260917504"/>
        <c:crosses val="autoZero"/>
        <c:auto val="1"/>
        <c:lblAlgn val="ctr"/>
        <c:lblOffset val="100"/>
        <c:noMultiLvlLbl val="0"/>
      </c:catAx>
      <c:valAx>
        <c:axId val="2609175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0915968"/>
        <c:crosses val="autoZero"/>
        <c:crossBetween val="between"/>
      </c:valAx>
    </c:plotArea>
    <c:legend>
      <c:legendPos val="b"/>
      <c:overlay val="0"/>
      <c:spPr>
        <a:solidFill>
          <a:schemeClr val="bg1">
            <a:lumMod val="65000"/>
          </a:schemeClr>
        </a:solidFill>
      </c:spPr>
      <c:txPr>
        <a:bodyPr/>
        <a:lstStyle/>
        <a:p>
          <a:pPr>
            <a:defRPr sz="1200">
              <a:solidFill>
                <a:schemeClr val="tx1">
                  <a:lumMod val="95000"/>
                  <a:lumOff val="5000"/>
                </a:schemeClr>
              </a:solidFill>
              <a:latin typeface="Bahnschrift" panose="020B0502040204020203" pitchFamily="34" charset="0"/>
            </a:defRPr>
          </a:pPr>
          <a:endParaRPr lang="bg-BG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0.0213</cdr:x>
      <cdr:y>0.04085</cdr:y>
    </cdr:from>
    <cdr:to>
      <cdr:x>0.66326</cdr:x>
      <cdr:y>0.16181</cdr:y>
    </cdr:to>
    <cdr:sp macro="" textlink="">
      <cdr:nvSpPr>
        <cdr:cNvPr id="2" name="Правоъгълник 1"/>
        <cdr:cNvSpPr/>
      </cdr:nvSpPr>
      <cdr:spPr>
        <a:xfrm xmlns:a="http://schemas.openxmlformats.org/drawingml/2006/main">
          <a:off x="97375" y="112056"/>
          <a:ext cx="2935062" cy="3318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bg-BG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50000"/>
            </a:lnSpc>
          </a:pPr>
          <a:r>
            <a:rPr lang="bg-BG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rPr>
            <a:t>Предадени на съд лица</a:t>
          </a:r>
          <a:endParaRPr lang="bg-BG" sz="1200" dirty="0">
            <a:solidFill>
              <a:schemeClr val="tx1">
                <a:lumMod val="75000"/>
                <a:lumOff val="25000"/>
              </a:schemeClr>
            </a:solidFill>
            <a:latin typeface="Bahnschrift" panose="020B0502040204020203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0.08015</cdr:x>
      <cdr:y>0.03975</cdr:y>
    </cdr:from>
    <cdr:to>
      <cdr:x>0.85242</cdr:x>
      <cdr:y>0.08577</cdr:y>
    </cdr:to>
    <cdr:sp macro="" textlink="">
      <cdr:nvSpPr>
        <cdr:cNvPr id="2" name="Текстово поле 1"/>
        <cdr:cNvSpPr txBox="1"/>
      </cdr:nvSpPr>
      <cdr:spPr>
        <a:xfrm xmlns:a="http://schemas.openxmlformats.org/drawingml/2006/main">
          <a:off x="600076" y="180975"/>
          <a:ext cx="5781675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bg-BG" sz="1100"/>
        </a:p>
      </cdr:txBody>
    </cdr:sp>
  </cdr:relSizeAnchor>
  <cdr:relSizeAnchor xmlns:cdr="http://schemas.openxmlformats.org/drawingml/2006/chartDrawing">
    <cdr:from>
      <cdr:x>0.08245</cdr:x>
      <cdr:y>0.00194</cdr:y>
    </cdr:from>
    <cdr:to>
      <cdr:x>0.91991</cdr:x>
      <cdr:y>0.08721</cdr:y>
    </cdr:to>
    <cdr:sp macro="" textlink="">
      <cdr:nvSpPr>
        <cdr:cNvPr id="3" name="Текстово поле 2"/>
        <cdr:cNvSpPr txBox="1"/>
      </cdr:nvSpPr>
      <cdr:spPr>
        <a:xfrm xmlns:a="http://schemas.openxmlformats.org/drawingml/2006/main">
          <a:off x="666751" y="9526"/>
          <a:ext cx="6772275" cy="419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bg-BG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355B0-0FA7-4915-8977-F6D266070042}" type="datetimeFigureOut">
              <a:rPr lang="bg-BG" smtClean="0"/>
              <a:t>16.2.2022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D5DD7-60C8-4577-8B19-1501F54EE50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47562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EA7B58-7B60-477A-8C73-B0B405F46FA6}" type="datetimeFigureOut">
              <a:rPr lang="bg-BG" smtClean="0"/>
              <a:t>16.2.2022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C35DC-DAB4-4B11-BD0F-613605B30B6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27683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Марчела</a:t>
            </a:r>
            <a:r>
              <a:rPr lang="bg-BG" baseline="0" dirty="0" smtClean="0"/>
              <a:t> – 795 ОА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C35DC-DAB4-4B11-BD0F-613605B30B6D}" type="slidenum">
              <a:rPr lang="bg-BG" smtClean="0"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8405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Марчела</a:t>
            </a:r>
            <a:r>
              <a:rPr lang="bg-BG" baseline="0" dirty="0" smtClean="0"/>
              <a:t> – 795 ОА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C35DC-DAB4-4B11-BD0F-613605B30B6D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8405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Марчела</a:t>
            </a:r>
            <a:r>
              <a:rPr lang="bg-BG" baseline="0" dirty="0" smtClean="0"/>
              <a:t> – 795 ОА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C35DC-DAB4-4B11-BD0F-613605B30B6D}" type="slidenum">
              <a:rPr lang="bg-BG" smtClean="0"/>
              <a:t>13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8405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Марчела</a:t>
            </a:r>
            <a:r>
              <a:rPr lang="bg-BG" baseline="0" dirty="0" smtClean="0"/>
              <a:t> – 795 ОА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C35DC-DAB4-4B11-BD0F-613605B30B6D}" type="slidenum">
              <a:rPr lang="bg-BG" smtClean="0"/>
              <a:t>15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84059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Марчела</a:t>
            </a:r>
            <a:r>
              <a:rPr lang="bg-BG" baseline="0" dirty="0" smtClean="0"/>
              <a:t> – 795 ОА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C35DC-DAB4-4B11-BD0F-613605B30B6D}" type="slidenum">
              <a:rPr lang="bg-BG" smtClean="0"/>
              <a:t>16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8405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Марчела</a:t>
            </a:r>
            <a:r>
              <a:rPr lang="bg-BG" baseline="0" dirty="0" smtClean="0"/>
              <a:t> – 795 ОА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C35DC-DAB4-4B11-BD0F-613605B30B6D}" type="slidenum">
              <a:rPr lang="bg-BG" smtClean="0"/>
              <a:t>17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84059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Марчела</a:t>
            </a:r>
            <a:r>
              <a:rPr lang="bg-BG" baseline="0" dirty="0" smtClean="0"/>
              <a:t> – 795 ОА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C35DC-DAB4-4B11-BD0F-613605B30B6D}" type="slidenum">
              <a:rPr lang="bg-BG" smtClean="0"/>
              <a:t>18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84059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Марчела</a:t>
            </a:r>
            <a:r>
              <a:rPr lang="bg-BG" baseline="0" dirty="0" smtClean="0"/>
              <a:t> – 795 ОА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C35DC-DAB4-4B11-BD0F-613605B30B6D}" type="slidenum">
              <a:rPr lang="bg-BG" smtClean="0"/>
              <a:t>19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8405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Марчела</a:t>
            </a:r>
            <a:r>
              <a:rPr lang="bg-BG" baseline="0" dirty="0" smtClean="0"/>
              <a:t> – 795 ОА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C35DC-DAB4-4B11-BD0F-613605B30B6D}" type="slidenum">
              <a:rPr lang="bg-BG" smtClean="0"/>
              <a:t>21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8405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BF77-311A-4F6F-817A-1770E43C896A}" type="datetime1">
              <a:rPr lang="bg-BG" smtClean="0"/>
              <a:t>16.2.2022</a:t>
            </a:fld>
            <a:endParaRPr lang="bg-BG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smtClean="0"/>
              <a:t>Общи данни за дейността на Специализираната прокуратура</a:t>
            </a:r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6DF5-F221-4F73-9ED2-00B1F9C9D0FD}" type="datetime1">
              <a:rPr lang="bg-BG" smtClean="0"/>
              <a:t>16.2.2022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Общи данни за дейността на Специализираната прокуратура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2EB85-9E9A-43A9-87D2-1616FFF74D6F}" type="datetime1">
              <a:rPr lang="bg-BG" smtClean="0"/>
              <a:t>16.2.2022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Общи данни за дейността на Специализираната прокуратура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B4FB9-D37F-4052-B6E0-F905654083F6}" type="datetime1">
              <a:rPr lang="bg-BG" smtClean="0"/>
              <a:t>16.2.2022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Общи данни за дейността на Специализираната прокуратура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485A-1925-43FD-913F-DF32C1562711}" type="datetime1">
              <a:rPr lang="bg-BG" smtClean="0"/>
              <a:t>16.2.2022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Общи данни за дейността на Специализираната прокуратура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1D56D-3315-4275-AD59-ED994F11AC6E}" type="datetime1">
              <a:rPr lang="bg-BG" smtClean="0"/>
              <a:t>16.2.2022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Общи данни за дейността на Специализираната прокуратура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9604-FF33-45BA-A657-CCA13D510FFB}" type="datetime1">
              <a:rPr lang="bg-BG" smtClean="0"/>
              <a:t>16.2.2022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Общи данни за дейността на Специализираната прокуратура</a:t>
            </a:r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EA1AE-C37B-452C-939B-20FADF77D94E}" type="datetime1">
              <a:rPr lang="bg-BG" smtClean="0"/>
              <a:t>16.2.2022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Общи данни за дейността на Специализираната прокуратура</a:t>
            </a:r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76CB-1AF6-42F8-9F94-0931E9DC2B12}" type="datetime1">
              <a:rPr lang="bg-BG" smtClean="0"/>
              <a:t>16.2.2022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Общи данни за дейността на Специализираната прокуратура</a:t>
            </a:r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7F51-64C3-46EE-A0D9-5C6108CA5A52}" type="datetime1">
              <a:rPr lang="bg-BG" smtClean="0"/>
              <a:t>16.2.2022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Общи данни за дейността на Специализираната прокуратура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FFDE-297B-47DC-B77D-32D1C2D6C039}" type="datetime1">
              <a:rPr lang="bg-BG" smtClean="0"/>
              <a:t>16.2.2022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Общи данни за дейността на Специализираната прокуратура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11E5CC1-269B-47F0-9FF1-20CD37DB248D}" type="datetime1">
              <a:rPr lang="bg-BG" smtClean="0"/>
              <a:t>16.2.2022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ru-RU" smtClean="0"/>
              <a:t>Общи данни за дейността на Специализираната прокуратура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авоъгълник 2"/>
          <p:cNvSpPr/>
          <p:nvPr/>
        </p:nvSpPr>
        <p:spPr>
          <a:xfrm>
            <a:off x="179512" y="3147645"/>
            <a:ext cx="7272808" cy="1878884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4" name="Заглавие 3"/>
          <p:cNvSpPr>
            <a:spLocks noGrp="1"/>
          </p:cNvSpPr>
          <p:nvPr>
            <p:ph type="title"/>
          </p:nvPr>
        </p:nvSpPr>
        <p:spPr>
          <a:xfrm>
            <a:off x="179512" y="3311041"/>
            <a:ext cx="8784976" cy="155209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/>
            </a:r>
            <a:b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</a:br>
            <a:r>
              <a:rPr lang="bg-BG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/>
            </a:r>
            <a:br>
              <a:rPr lang="bg-BG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</a:br>
            <a: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/>
            </a:r>
            <a:b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</a:br>
            <a:r>
              <a:rPr lang="bg-BG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/>
            </a:r>
            <a:br>
              <a:rPr lang="bg-BG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</a:br>
            <a: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/>
            </a:r>
            <a:b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</a:br>
            <a:r>
              <a:rPr lang="bg-BG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/>
            </a:r>
            <a:br>
              <a:rPr lang="bg-BG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</a:br>
            <a: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/>
            </a:r>
            <a:b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</a:br>
            <a: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ahnschrift" panose="020B0502040204020203" pitchFamily="34" charset="0"/>
                <a:cs typeface="Times New Roman" panose="02020603050405020304" pitchFamily="18" charset="0"/>
              </a:rPr>
              <a:t>Анализ на дейността на</a:t>
            </a:r>
            <a:b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ahnschrift" panose="020B0502040204020203" pitchFamily="34" charset="0"/>
                <a:cs typeface="Times New Roman" panose="02020603050405020304" pitchFamily="18" charset="0"/>
              </a:rPr>
            </a:br>
            <a: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ahnschrift" panose="020B0502040204020203" pitchFamily="34" charset="0"/>
                <a:cs typeface="Times New Roman" panose="02020603050405020304" pitchFamily="18" charset="0"/>
              </a:rPr>
              <a:t>Специализираната прокуратура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ahnschrift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ahnschrift" panose="020B0502040204020203" pitchFamily="34" charset="0"/>
                <a:cs typeface="Times New Roman" panose="02020603050405020304" pitchFamily="18" charset="0"/>
              </a:rPr>
              <a:t>и </a:t>
            </a:r>
            <a:b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ahnschrift" panose="020B0502040204020203" pitchFamily="34" charset="0"/>
                <a:cs typeface="Times New Roman" panose="02020603050405020304" pitchFamily="18" charset="0"/>
              </a:rPr>
            </a:br>
            <a: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ahnschrift" panose="020B0502040204020203" pitchFamily="34" charset="0"/>
                <a:cs typeface="Times New Roman" panose="02020603050405020304" pitchFamily="18" charset="0"/>
              </a:rPr>
              <a:t>Апелативната </a:t>
            </a:r>
            <a:r>
              <a:rPr lang="bg-BG" sz="24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ahnschrift" panose="020B0502040204020203" pitchFamily="34" charset="0"/>
                <a:cs typeface="Times New Roman" panose="02020603050405020304" pitchFamily="18" charset="0"/>
              </a:rPr>
              <a:t>с</a:t>
            </a:r>
            <a: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ahnschrift" panose="020B0502040204020203" pitchFamily="34" charset="0"/>
                <a:cs typeface="Times New Roman" panose="02020603050405020304" pitchFamily="18" charset="0"/>
              </a:rPr>
              <a:t>пециализирана прокуратура</a:t>
            </a:r>
            <a:b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ahnschrift" panose="020B0502040204020203" pitchFamily="34" charset="0"/>
                <a:cs typeface="Times New Roman" panose="02020603050405020304" pitchFamily="18" charset="0"/>
              </a:rPr>
            </a:br>
            <a: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ahnschrift" panose="020B0502040204020203" pitchFamily="34" charset="0"/>
                <a:cs typeface="Times New Roman" panose="02020603050405020304" pitchFamily="18" charset="0"/>
              </a:rPr>
              <a:t>за периода 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ahnschrift" panose="020B0502040204020203" pitchFamily="34" charset="0"/>
                <a:cs typeface="Times New Roman" panose="02020603050405020304" pitchFamily="18" charset="0"/>
              </a:rPr>
              <a:t>201</a:t>
            </a:r>
            <a: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ahnschrift" panose="020B0502040204020203" pitchFamily="34" charset="0"/>
                <a:cs typeface="Times New Roman" panose="02020603050405020304" pitchFamily="18" charset="0"/>
              </a:rPr>
              <a:t>2 – 2020 г.</a:t>
            </a:r>
            <a:endParaRPr lang="bg-BG" sz="24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Bahnschrift" panose="020B0502040204020203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Право съединение 4"/>
          <p:cNvCxnSpPr/>
          <p:nvPr/>
        </p:nvCxnSpPr>
        <p:spPr>
          <a:xfrm>
            <a:off x="179512" y="4869160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0166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авоъгълник 22"/>
          <p:cNvSpPr/>
          <p:nvPr/>
        </p:nvSpPr>
        <p:spPr>
          <a:xfrm>
            <a:off x="2917472" y="5445224"/>
            <a:ext cx="2376264" cy="584775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7" name="Правоъгълник 16"/>
          <p:cNvSpPr/>
          <p:nvPr/>
        </p:nvSpPr>
        <p:spPr>
          <a:xfrm>
            <a:off x="611560" y="3147644"/>
            <a:ext cx="2160240" cy="830997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9" name="Правоъгълник 18"/>
          <p:cNvSpPr/>
          <p:nvPr/>
        </p:nvSpPr>
        <p:spPr>
          <a:xfrm>
            <a:off x="6264188" y="2623701"/>
            <a:ext cx="2376264" cy="415498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Правоъгълник 17"/>
          <p:cNvSpPr/>
          <p:nvPr/>
        </p:nvSpPr>
        <p:spPr>
          <a:xfrm>
            <a:off x="3519319" y="2662173"/>
            <a:ext cx="1980220" cy="830997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" name="Текстово поле 1"/>
          <p:cNvSpPr txBox="1"/>
          <p:nvPr/>
        </p:nvSpPr>
        <p:spPr>
          <a:xfrm>
            <a:off x="863588" y="2893261"/>
            <a:ext cx="1368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400" dirty="0" smtClean="0">
                <a:solidFill>
                  <a:srgbClr val="A4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895</a:t>
            </a:r>
            <a:endParaRPr lang="bg-BG" sz="4400" dirty="0">
              <a:solidFill>
                <a:srgbClr val="A4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</p:txBody>
      </p:sp>
      <p:sp>
        <p:nvSpPr>
          <p:cNvPr id="6" name="Текстово поле 5"/>
          <p:cNvSpPr txBox="1"/>
          <p:nvPr/>
        </p:nvSpPr>
        <p:spPr>
          <a:xfrm>
            <a:off x="3580281" y="2893261"/>
            <a:ext cx="17925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400" dirty="0" smtClean="0">
                <a:solidFill>
                  <a:srgbClr val="A4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1 145</a:t>
            </a:r>
            <a:endParaRPr lang="bg-BG" sz="4400" dirty="0">
              <a:solidFill>
                <a:srgbClr val="A4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</p:txBody>
      </p:sp>
      <p:sp>
        <p:nvSpPr>
          <p:cNvPr id="7" name="Текстово поле 6"/>
          <p:cNvSpPr txBox="1"/>
          <p:nvPr/>
        </p:nvSpPr>
        <p:spPr>
          <a:xfrm>
            <a:off x="6371380" y="3731071"/>
            <a:ext cx="23353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400" dirty="0" smtClean="0">
                <a:solidFill>
                  <a:srgbClr val="A4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3 615</a:t>
            </a:r>
            <a:r>
              <a:rPr lang="bg-BG" sz="2400" dirty="0" smtClean="0">
                <a:solidFill>
                  <a:srgbClr val="A4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ЛИЦА</a:t>
            </a:r>
            <a:endParaRPr lang="bg-BG" sz="4400" dirty="0">
              <a:solidFill>
                <a:srgbClr val="A4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</p:txBody>
      </p:sp>
      <p:cxnSp>
        <p:nvCxnSpPr>
          <p:cNvPr id="10" name="Право съединение 9"/>
          <p:cNvCxnSpPr/>
          <p:nvPr/>
        </p:nvCxnSpPr>
        <p:spPr>
          <a:xfrm>
            <a:off x="611560" y="3744247"/>
            <a:ext cx="18722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аво съединение 10"/>
          <p:cNvCxnSpPr/>
          <p:nvPr/>
        </p:nvCxnSpPr>
        <p:spPr>
          <a:xfrm>
            <a:off x="3519319" y="3744247"/>
            <a:ext cx="18722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аво съединение 11"/>
          <p:cNvCxnSpPr/>
          <p:nvPr/>
        </p:nvCxnSpPr>
        <p:spPr>
          <a:xfrm>
            <a:off x="6442865" y="3760792"/>
            <a:ext cx="18722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ово поле 12"/>
          <p:cNvSpPr txBox="1"/>
          <p:nvPr/>
        </p:nvSpPr>
        <p:spPr>
          <a:xfrm>
            <a:off x="683568" y="3760792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ВНЕСЕНИ В СЪДА ДОСЪДЕБНИ ПРОИЗВОДСТВА</a:t>
            </a:r>
            <a:endParaRPr lang="bg-BG" sz="16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4" name="Текстово поле 13"/>
          <p:cNvSpPr txBox="1"/>
          <p:nvPr/>
        </p:nvSpPr>
        <p:spPr>
          <a:xfrm>
            <a:off x="3586133" y="3823504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ПРОКУРОРСКИ АКТА</a:t>
            </a:r>
            <a:endParaRPr lang="bg-BG" sz="16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5" name="Текстово поле 14"/>
          <p:cNvSpPr txBox="1"/>
          <p:nvPr/>
        </p:nvSpPr>
        <p:spPr>
          <a:xfrm>
            <a:off x="6362903" y="3270981"/>
            <a:ext cx="21788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ПО ОТНОШЕНИЕ НА:</a:t>
            </a:r>
            <a:endParaRPr lang="bg-BG" sz="16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6" name="Текстово поле 15"/>
          <p:cNvSpPr txBox="1"/>
          <p:nvPr/>
        </p:nvSpPr>
        <p:spPr>
          <a:xfrm>
            <a:off x="683568" y="620688"/>
            <a:ext cx="67687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28" name="Право съединение 27"/>
          <p:cNvCxnSpPr/>
          <p:nvPr/>
        </p:nvCxnSpPr>
        <p:spPr>
          <a:xfrm>
            <a:off x="706857" y="1405518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авоъгълник 24"/>
          <p:cNvSpPr/>
          <p:nvPr/>
        </p:nvSpPr>
        <p:spPr>
          <a:xfrm>
            <a:off x="6012160" y="5467517"/>
            <a:ext cx="2880320" cy="954106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7" name="Правоъгълник 26"/>
          <p:cNvSpPr/>
          <p:nvPr/>
        </p:nvSpPr>
        <p:spPr>
          <a:xfrm>
            <a:off x="574550" y="1514510"/>
            <a:ext cx="4457726" cy="497380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bg-BG" sz="14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НАПРАВЛЕНИЕ </a:t>
            </a:r>
            <a:r>
              <a:rPr lang="bg-BG" sz="1400" dirty="0">
                <a:solidFill>
                  <a:srgbClr val="FF0000"/>
                </a:solidFill>
                <a:latin typeface="Bahnschrift" panose="020B0502040204020203" pitchFamily="34" charset="0"/>
              </a:rPr>
              <a:t>ОРГАНИЗИРАНА ПРЕСТЪПНОСТ</a:t>
            </a:r>
          </a:p>
        </p:txBody>
      </p:sp>
    </p:spTree>
    <p:extLst>
      <p:ext uri="{BB962C8B-B14F-4D97-AF65-F5344CB8AC3E}">
        <p14:creationId xmlns:p14="http://schemas.microsoft.com/office/powerpoint/2010/main" val="125781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авоъгълник 9"/>
          <p:cNvSpPr/>
          <p:nvPr/>
        </p:nvSpPr>
        <p:spPr>
          <a:xfrm>
            <a:off x="523827" y="1218238"/>
            <a:ext cx="5056285" cy="497380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Текстово поле 4"/>
          <p:cNvSpPr txBox="1"/>
          <p:nvPr/>
        </p:nvSpPr>
        <p:spPr>
          <a:xfrm>
            <a:off x="539552" y="332656"/>
            <a:ext cx="67687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6" name="Право съединение 5"/>
          <p:cNvCxnSpPr/>
          <p:nvPr/>
        </p:nvCxnSpPr>
        <p:spPr>
          <a:xfrm>
            <a:off x="539552" y="1117486"/>
            <a:ext cx="7791959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авоъгълник 8"/>
          <p:cNvSpPr/>
          <p:nvPr/>
        </p:nvSpPr>
        <p:spPr>
          <a:xfrm>
            <a:off x="554646" y="1297651"/>
            <a:ext cx="77768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6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НАПРАВЛЕНИЕ ОРГАНИЗИРАНА ПРЕСТЪПНОСТ</a:t>
            </a:r>
            <a:endParaRPr lang="bg-BG" sz="1600" dirty="0">
              <a:solidFill>
                <a:srgbClr val="FF0000"/>
              </a:solidFill>
              <a:latin typeface="Bahnschrift" panose="020B0502040204020203" pitchFamily="34" charset="0"/>
            </a:endParaRPr>
          </a:p>
        </p:txBody>
      </p:sp>
      <p:graphicFrame>
        <p:nvGraphicFramePr>
          <p:cNvPr id="2" name="Диаграма 1"/>
          <p:cNvGraphicFramePr/>
          <p:nvPr>
            <p:extLst>
              <p:ext uri="{D42A27DB-BD31-4B8C-83A1-F6EECF244321}">
                <p14:modId xmlns:p14="http://schemas.microsoft.com/office/powerpoint/2010/main" val="1639168485"/>
              </p:ext>
            </p:extLst>
          </p:nvPr>
        </p:nvGraphicFramePr>
        <p:xfrm>
          <a:off x="179512" y="2060848"/>
          <a:ext cx="8784975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авоъгълник 2"/>
          <p:cNvSpPr/>
          <p:nvPr/>
        </p:nvSpPr>
        <p:spPr>
          <a:xfrm>
            <a:off x="2843808" y="2286744"/>
            <a:ext cx="35734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sz="1400" i="1" dirty="0">
                <a:solidFill>
                  <a:srgbClr val="A40000"/>
                </a:solidFill>
                <a:latin typeface="Bahnschrift" panose="020B0502040204020203" pitchFamily="34" charset="0"/>
              </a:rPr>
              <a:t>*2,3 % от всички предадени на съд лица</a:t>
            </a:r>
          </a:p>
        </p:txBody>
      </p:sp>
    </p:spTree>
    <p:extLst>
      <p:ext uri="{BB962C8B-B14F-4D97-AF65-F5344CB8AC3E}">
        <p14:creationId xmlns:p14="http://schemas.microsoft.com/office/powerpoint/2010/main" val="309887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27584" y="148478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179512" y="3429000"/>
            <a:ext cx="7272808" cy="1764196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</a:t>
            </a: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СПЕЦИАЛИЗИРАНАТА </a:t>
            </a: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</a:t>
            </a: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2012 </a:t>
            </a:r>
            <a:r>
              <a:rPr lang="bg-BG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– 2020 ГОДИНА</a:t>
            </a:r>
          </a:p>
          <a:p>
            <a:pPr>
              <a:lnSpc>
                <a:spcPct val="150000"/>
              </a:lnSpc>
            </a:pPr>
            <a:endParaRPr lang="bg-BG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НАПРАВЛЕНИЕ </a:t>
            </a:r>
            <a:r>
              <a:rPr lang="bg-BG" sz="1200" dirty="0">
                <a:solidFill>
                  <a:srgbClr val="FF0000"/>
                </a:solidFill>
                <a:latin typeface="Bahnschrift" panose="020B0502040204020203" pitchFamily="34" charset="0"/>
              </a:rPr>
              <a:t>„ПРЕСТЪПЛЕНИЯ ПРОТИВ </a:t>
            </a:r>
            <a:r>
              <a:rPr lang="bg-BG" sz="12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РЕПУБЛИКАТА“ за периода 2015 – 2020 година</a:t>
            </a:r>
          </a:p>
          <a:p>
            <a:pPr>
              <a:lnSpc>
                <a:spcPct val="150000"/>
              </a:lnSpc>
            </a:pPr>
            <a:r>
              <a:rPr lang="bg-BG" sz="1200" dirty="0">
                <a:solidFill>
                  <a:srgbClr val="FF0000"/>
                </a:solidFill>
                <a:latin typeface="Bahnschrift" panose="020B0502040204020203" pitchFamily="34" charset="0"/>
              </a:rPr>
              <a:t>* </a:t>
            </a:r>
            <a:r>
              <a:rPr lang="bg-BG" sz="1200" i="1" dirty="0">
                <a:solidFill>
                  <a:srgbClr val="FF0000"/>
                </a:solidFill>
                <a:latin typeface="Bahnschrift" panose="020B0502040204020203" pitchFamily="34" charset="0"/>
              </a:rPr>
              <a:t>Изменение на НПК (</a:t>
            </a:r>
            <a:r>
              <a:rPr lang="bg-BG" sz="1200" i="1" dirty="0" err="1">
                <a:solidFill>
                  <a:srgbClr val="FF0000"/>
                </a:solidFill>
                <a:latin typeface="Bahnschrift" panose="020B0502040204020203" pitchFamily="34" charset="0"/>
              </a:rPr>
              <a:t>обн</a:t>
            </a:r>
            <a:r>
              <a:rPr lang="bg-BG" sz="1200" i="1" dirty="0">
                <a:solidFill>
                  <a:srgbClr val="FF0000"/>
                </a:solidFill>
                <a:latin typeface="Bahnschrift" panose="020B0502040204020203" pitchFamily="34" charset="0"/>
              </a:rPr>
              <a:t>., ДВ бр.42 от 09.06.2015г.)</a:t>
            </a:r>
            <a:endParaRPr lang="bg-BG" sz="1200" dirty="0">
              <a:solidFill>
                <a:srgbClr val="FF0000"/>
              </a:solidFill>
              <a:latin typeface="Bahnschrift" panose="020B0502040204020203" pitchFamily="34" charset="0"/>
            </a:endParaRPr>
          </a:p>
          <a:p>
            <a:pPr>
              <a:lnSpc>
                <a:spcPct val="150000"/>
              </a:lnSpc>
            </a:pPr>
            <a:endParaRPr lang="bg-BG" sz="1200" dirty="0">
              <a:solidFill>
                <a:srgbClr val="FF0000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7" name="Право съединение 6"/>
          <p:cNvCxnSpPr/>
          <p:nvPr/>
        </p:nvCxnSpPr>
        <p:spPr>
          <a:xfrm>
            <a:off x="251520" y="4149080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909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авоъгълник 22"/>
          <p:cNvSpPr/>
          <p:nvPr/>
        </p:nvSpPr>
        <p:spPr>
          <a:xfrm>
            <a:off x="2917472" y="5445224"/>
            <a:ext cx="2376264" cy="584775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7" name="Правоъгълник 16"/>
          <p:cNvSpPr/>
          <p:nvPr/>
        </p:nvSpPr>
        <p:spPr>
          <a:xfrm>
            <a:off x="611560" y="3147644"/>
            <a:ext cx="2160240" cy="830997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9" name="Правоъгълник 18"/>
          <p:cNvSpPr/>
          <p:nvPr/>
        </p:nvSpPr>
        <p:spPr>
          <a:xfrm>
            <a:off x="6362904" y="2477763"/>
            <a:ext cx="2376264" cy="415498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8" name="Правоъгълник 17"/>
          <p:cNvSpPr/>
          <p:nvPr/>
        </p:nvSpPr>
        <p:spPr>
          <a:xfrm>
            <a:off x="3532127" y="3058612"/>
            <a:ext cx="1980220" cy="830997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" name="Текстово поле 1"/>
          <p:cNvSpPr txBox="1"/>
          <p:nvPr/>
        </p:nvSpPr>
        <p:spPr>
          <a:xfrm>
            <a:off x="827584" y="2204864"/>
            <a:ext cx="1368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8</a:t>
            </a:r>
            <a:endParaRPr lang="bg-BG" sz="44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Текстово поле 5"/>
          <p:cNvSpPr txBox="1"/>
          <p:nvPr/>
        </p:nvSpPr>
        <p:spPr>
          <a:xfrm>
            <a:off x="3719821" y="2204864"/>
            <a:ext cx="17925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8</a:t>
            </a:r>
          </a:p>
        </p:txBody>
      </p:sp>
      <p:sp>
        <p:nvSpPr>
          <p:cNvPr id="7" name="Текстово поле 6"/>
          <p:cNvSpPr txBox="1"/>
          <p:nvPr/>
        </p:nvSpPr>
        <p:spPr>
          <a:xfrm>
            <a:off x="6362904" y="3054063"/>
            <a:ext cx="23353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15</a:t>
            </a:r>
            <a: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ЛИЦА</a:t>
            </a:r>
            <a:endParaRPr lang="bg-BG" sz="44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10" name="Право съединение 9"/>
          <p:cNvCxnSpPr/>
          <p:nvPr/>
        </p:nvCxnSpPr>
        <p:spPr>
          <a:xfrm>
            <a:off x="611560" y="2974305"/>
            <a:ext cx="18722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аво съединение 10"/>
          <p:cNvCxnSpPr/>
          <p:nvPr/>
        </p:nvCxnSpPr>
        <p:spPr>
          <a:xfrm>
            <a:off x="3586133" y="2955441"/>
            <a:ext cx="18722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аво съединение 11"/>
          <p:cNvCxnSpPr/>
          <p:nvPr/>
        </p:nvCxnSpPr>
        <p:spPr>
          <a:xfrm>
            <a:off x="6406218" y="2953184"/>
            <a:ext cx="18722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ово поле 12"/>
          <p:cNvSpPr txBox="1"/>
          <p:nvPr/>
        </p:nvSpPr>
        <p:spPr>
          <a:xfrm>
            <a:off x="683568" y="3147644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ВНЕСЕНИ В СЪДА ДОСЪДЕБНИ ПРОИЗВОДСТВА</a:t>
            </a:r>
            <a:endParaRPr lang="bg-BG" sz="16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4" name="Текстово поле 13"/>
          <p:cNvSpPr txBox="1"/>
          <p:nvPr/>
        </p:nvSpPr>
        <p:spPr>
          <a:xfrm>
            <a:off x="3585841" y="3181148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ПРОКУРОРСКИ АКТА</a:t>
            </a:r>
            <a:endParaRPr lang="bg-BG" sz="16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5" name="Текстово поле 14"/>
          <p:cNvSpPr txBox="1"/>
          <p:nvPr/>
        </p:nvSpPr>
        <p:spPr>
          <a:xfrm>
            <a:off x="6362904" y="2492896"/>
            <a:ext cx="21788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ПО ОТНОШЕНИЕ НА:</a:t>
            </a:r>
            <a:endParaRPr lang="bg-BG" sz="16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6" name="Текстово поле 15"/>
          <p:cNvSpPr txBox="1"/>
          <p:nvPr/>
        </p:nvSpPr>
        <p:spPr>
          <a:xfrm>
            <a:off x="683568" y="620688"/>
            <a:ext cx="67687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28" name="Право съединение 27"/>
          <p:cNvCxnSpPr/>
          <p:nvPr/>
        </p:nvCxnSpPr>
        <p:spPr>
          <a:xfrm>
            <a:off x="706857" y="1405518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трелка нагоре 19"/>
          <p:cNvSpPr/>
          <p:nvPr/>
        </p:nvSpPr>
        <p:spPr>
          <a:xfrm rot="5400000">
            <a:off x="1386287" y="4530837"/>
            <a:ext cx="504056" cy="1909495"/>
          </a:xfrm>
          <a:prstGeom prst="upArrow">
            <a:avLst>
              <a:gd name="adj1" fmla="val 27120"/>
              <a:gd name="adj2" fmla="val 50000"/>
            </a:avLst>
          </a:prstGeom>
          <a:solidFill>
            <a:srgbClr val="A40000"/>
          </a:solidFill>
          <a:ln>
            <a:solidFill>
              <a:srgbClr val="A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1" name="Текстово поле 20"/>
          <p:cNvSpPr txBox="1"/>
          <p:nvPr/>
        </p:nvSpPr>
        <p:spPr>
          <a:xfrm>
            <a:off x="2900260" y="4698076"/>
            <a:ext cx="23353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4 </a:t>
            </a:r>
            <a: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ЛИЦА</a:t>
            </a:r>
            <a:endParaRPr lang="bg-BG" sz="44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22" name="Текстово поле 21"/>
          <p:cNvSpPr txBox="1"/>
          <p:nvPr/>
        </p:nvSpPr>
        <p:spPr>
          <a:xfrm>
            <a:off x="2917472" y="5445225"/>
            <a:ext cx="2178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Осъдени с влязла сила присъда</a:t>
            </a:r>
            <a:endParaRPr lang="bg-BG" sz="16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683567" y="1540168"/>
            <a:ext cx="7296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400" dirty="0">
                <a:solidFill>
                  <a:srgbClr val="FF0000"/>
                </a:solidFill>
                <a:latin typeface="Bahnschrift" panose="020B0502040204020203" pitchFamily="34" charset="0"/>
              </a:rPr>
              <a:t>НАПРАВЛЕНИЕ „ПРЕСТЪПЛЕНИЯ ПРОТИВ </a:t>
            </a:r>
            <a:r>
              <a:rPr lang="bg-BG" sz="14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РЕПУБЛИКАТА“  </a:t>
            </a:r>
            <a:r>
              <a:rPr lang="bg-BG" sz="12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за </a:t>
            </a:r>
            <a:r>
              <a:rPr lang="bg-BG" sz="1200" dirty="0">
                <a:solidFill>
                  <a:srgbClr val="FF0000"/>
                </a:solidFill>
                <a:latin typeface="Bahnschrift" panose="020B0502040204020203" pitchFamily="34" charset="0"/>
              </a:rPr>
              <a:t>периода 2015 – 2020 година</a:t>
            </a:r>
            <a:endParaRPr lang="bg-BG" sz="1400" dirty="0"/>
          </a:p>
        </p:txBody>
      </p:sp>
    </p:spTree>
    <p:extLst>
      <p:ext uri="{BB962C8B-B14F-4D97-AF65-F5344CB8AC3E}">
        <p14:creationId xmlns:p14="http://schemas.microsoft.com/office/powerpoint/2010/main" val="52543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27584" y="148478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179512" y="3356992"/>
            <a:ext cx="7272808" cy="1728192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bg-BG" dirty="0" smtClean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</a:t>
            </a: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НА </a:t>
            </a: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СПЕЦИАЛИЗИРАНАТА </a:t>
            </a: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</a:p>
          <a:p>
            <a:pPr>
              <a:lnSpc>
                <a:spcPct val="150000"/>
              </a:lnSpc>
            </a:pPr>
            <a:endParaRPr lang="bg-BG" sz="1200" dirty="0" smtClean="0">
              <a:solidFill>
                <a:srgbClr val="FF0000"/>
              </a:solidFill>
              <a:latin typeface="Bahnschrift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НАПРАВЛЕНИЕ  „КОРУПЦИОННИ ПРЕСТЪПЛЕНИЯ“</a:t>
            </a:r>
          </a:p>
          <a:p>
            <a:pPr marL="171450" indent="-171450">
              <a:lnSpc>
                <a:spcPct val="150000"/>
              </a:lnSpc>
              <a:buFont typeface="Arial" charset="0"/>
              <a:buChar char="•"/>
            </a:pPr>
            <a:r>
              <a:rPr lang="bg-BG" sz="1200" i="1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Изменение  и допълнение на </a:t>
            </a:r>
            <a:r>
              <a:rPr lang="bg-BG" sz="1200" i="1" dirty="0">
                <a:solidFill>
                  <a:srgbClr val="FF0000"/>
                </a:solidFill>
                <a:latin typeface="Bahnschrift" panose="020B0502040204020203" pitchFamily="34" charset="0"/>
              </a:rPr>
              <a:t>НПК (</a:t>
            </a:r>
            <a:r>
              <a:rPr lang="bg-BG" sz="1200" i="1" dirty="0" err="1">
                <a:solidFill>
                  <a:srgbClr val="FF0000"/>
                </a:solidFill>
                <a:latin typeface="Bahnschrift" panose="020B0502040204020203" pitchFamily="34" charset="0"/>
              </a:rPr>
              <a:t>обн</a:t>
            </a:r>
            <a:r>
              <a:rPr lang="bg-BG" sz="1200" i="1" dirty="0">
                <a:solidFill>
                  <a:srgbClr val="FF0000"/>
                </a:solidFill>
                <a:latin typeface="Bahnschrift" panose="020B0502040204020203" pitchFamily="34" charset="0"/>
              </a:rPr>
              <a:t>., ДВ </a:t>
            </a:r>
            <a:r>
              <a:rPr lang="bg-BG" sz="1200" i="1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бр.63 </a:t>
            </a:r>
            <a:r>
              <a:rPr lang="bg-BG" sz="1200" i="1" dirty="0">
                <a:solidFill>
                  <a:srgbClr val="FF0000"/>
                </a:solidFill>
                <a:latin typeface="Bahnschrift" panose="020B0502040204020203" pitchFamily="34" charset="0"/>
              </a:rPr>
              <a:t>от </a:t>
            </a:r>
            <a:r>
              <a:rPr lang="bg-BG" sz="1200" i="1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04.08.2017г.) за периода 2017 – 2020 година</a:t>
            </a:r>
            <a:endParaRPr lang="bg-BG" sz="1200" dirty="0">
              <a:solidFill>
                <a:srgbClr val="FF0000"/>
              </a:solidFill>
              <a:latin typeface="Bahnschrift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 </a:t>
            </a:r>
            <a:endParaRPr lang="bg-BG" sz="1200" dirty="0">
              <a:solidFill>
                <a:srgbClr val="FF0000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7" name="Право съединение 6"/>
          <p:cNvCxnSpPr/>
          <p:nvPr/>
        </p:nvCxnSpPr>
        <p:spPr>
          <a:xfrm>
            <a:off x="179512" y="4221088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144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Диаграма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3005074"/>
              </p:ext>
            </p:extLst>
          </p:nvPr>
        </p:nvGraphicFramePr>
        <p:xfrm>
          <a:off x="323528" y="1811231"/>
          <a:ext cx="8424936" cy="4498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Текстово поле 15"/>
          <p:cNvSpPr txBox="1"/>
          <p:nvPr/>
        </p:nvSpPr>
        <p:spPr>
          <a:xfrm>
            <a:off x="683568" y="620688"/>
            <a:ext cx="67687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971600" y="2053998"/>
            <a:ext cx="6030416" cy="371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A40000"/>
              </a:buClr>
              <a:buFont typeface="Wingdings" panose="05000000000000000000" pitchFamily="2" charset="2"/>
              <a:buChar char="§"/>
            </a:pPr>
            <a:r>
              <a:rPr lang="bg-BG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Новообразувани досъдебни производства</a:t>
            </a:r>
            <a:endParaRPr lang="bg-BG" sz="14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28" name="Право съединение 27"/>
          <p:cNvCxnSpPr/>
          <p:nvPr/>
        </p:nvCxnSpPr>
        <p:spPr>
          <a:xfrm>
            <a:off x="607209" y="1439526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авоъгълник 29"/>
          <p:cNvSpPr/>
          <p:nvPr/>
        </p:nvSpPr>
        <p:spPr>
          <a:xfrm>
            <a:off x="675467" y="1439526"/>
            <a:ext cx="720455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bg-BG" sz="14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НАПРАВЛЕНИЕ  </a:t>
            </a:r>
            <a:r>
              <a:rPr lang="bg-BG" sz="1400" dirty="0">
                <a:solidFill>
                  <a:srgbClr val="FF0000"/>
                </a:solidFill>
                <a:latin typeface="Bahnschrift" panose="020B0502040204020203" pitchFamily="34" charset="0"/>
              </a:rPr>
              <a:t>„КОРУПЦИОННИ </a:t>
            </a:r>
            <a:r>
              <a:rPr lang="bg-BG" sz="14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ПРЕСТЪПЛЕНИЯ“ </a:t>
            </a:r>
            <a:r>
              <a:rPr lang="bg-BG" sz="1400" i="1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за </a:t>
            </a:r>
            <a:r>
              <a:rPr lang="bg-BG" sz="1400" i="1" dirty="0">
                <a:solidFill>
                  <a:srgbClr val="FF0000"/>
                </a:solidFill>
                <a:latin typeface="Bahnschrift" panose="020B0502040204020203" pitchFamily="34" charset="0"/>
              </a:rPr>
              <a:t>периода 2017 – 2020 година</a:t>
            </a:r>
            <a:endParaRPr lang="bg-BG" sz="1400" dirty="0">
              <a:solidFill>
                <a:srgbClr val="FF0000"/>
              </a:solidFill>
              <a:latin typeface="Bahnschrift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bg-BG" sz="14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 </a:t>
            </a:r>
            <a:endParaRPr lang="bg-BG" sz="1400" dirty="0">
              <a:solidFill>
                <a:srgbClr val="FF0000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Текстово поле 1"/>
          <p:cNvSpPr txBox="1"/>
          <p:nvPr/>
        </p:nvSpPr>
        <p:spPr>
          <a:xfrm>
            <a:off x="899592" y="6309320"/>
            <a:ext cx="65527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400" dirty="0" smtClean="0">
                <a:solidFill>
                  <a:srgbClr val="A40000"/>
                </a:solidFill>
              </a:rPr>
              <a:t>*</a:t>
            </a:r>
            <a:r>
              <a:rPr lang="bg-BG" sz="1400" i="1" dirty="0" smtClean="0">
                <a:solidFill>
                  <a:srgbClr val="A40000"/>
                </a:solidFill>
              </a:rPr>
              <a:t> В периода 2012 – 2014 г. няма ДП от тази категория</a:t>
            </a:r>
            <a:endParaRPr lang="bg-BG" sz="1400" dirty="0">
              <a:solidFill>
                <a:srgbClr val="A4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41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Текстово поле 15"/>
          <p:cNvSpPr txBox="1"/>
          <p:nvPr/>
        </p:nvSpPr>
        <p:spPr>
          <a:xfrm>
            <a:off x="683568" y="620688"/>
            <a:ext cx="67687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675467" y="1439526"/>
            <a:ext cx="720455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bg-BG" sz="14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НАПРАВЛЕНИЕ  </a:t>
            </a:r>
            <a:r>
              <a:rPr lang="bg-BG" sz="1400" dirty="0">
                <a:solidFill>
                  <a:srgbClr val="FF0000"/>
                </a:solidFill>
                <a:latin typeface="Bahnschrift" panose="020B0502040204020203" pitchFamily="34" charset="0"/>
              </a:rPr>
              <a:t>„КОРУПЦИОННИ </a:t>
            </a:r>
            <a:r>
              <a:rPr lang="bg-BG" sz="14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ПРЕСТЪПЛЕНИЯ“</a:t>
            </a:r>
            <a:r>
              <a:rPr lang="bg-BG" sz="1400" i="1" dirty="0">
                <a:solidFill>
                  <a:srgbClr val="FF0000"/>
                </a:solidFill>
                <a:latin typeface="Bahnschrift" panose="020B0502040204020203" pitchFamily="34" charset="0"/>
              </a:rPr>
              <a:t>за периода 2017 – 2020 година</a:t>
            </a:r>
            <a:endParaRPr lang="bg-BG" sz="1400" dirty="0">
              <a:solidFill>
                <a:srgbClr val="FF0000"/>
              </a:solidFill>
              <a:latin typeface="Bahnschrift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bg-BG" sz="14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 </a:t>
            </a:r>
            <a:endParaRPr lang="bg-BG" sz="1400" dirty="0">
              <a:solidFill>
                <a:srgbClr val="FF0000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28" name="Право съединение 27"/>
          <p:cNvCxnSpPr/>
          <p:nvPr/>
        </p:nvCxnSpPr>
        <p:spPr>
          <a:xfrm>
            <a:off x="607209" y="1439526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Диаграма 7"/>
          <p:cNvGraphicFramePr/>
          <p:nvPr>
            <p:extLst>
              <p:ext uri="{D42A27DB-BD31-4B8C-83A1-F6EECF244321}">
                <p14:modId xmlns:p14="http://schemas.microsoft.com/office/powerpoint/2010/main" val="508874810"/>
              </p:ext>
            </p:extLst>
          </p:nvPr>
        </p:nvGraphicFramePr>
        <p:xfrm>
          <a:off x="107504" y="1700808"/>
          <a:ext cx="8856984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499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Текстово поле 15"/>
          <p:cNvSpPr txBox="1"/>
          <p:nvPr/>
        </p:nvSpPr>
        <p:spPr>
          <a:xfrm>
            <a:off x="683568" y="620688"/>
            <a:ext cx="67687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675467" y="1439526"/>
            <a:ext cx="720455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bg-BG" sz="14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НАПРАВЛЕНИЕ  </a:t>
            </a:r>
            <a:r>
              <a:rPr lang="bg-BG" sz="1400" dirty="0">
                <a:solidFill>
                  <a:srgbClr val="FF0000"/>
                </a:solidFill>
                <a:latin typeface="Bahnschrift" panose="020B0502040204020203" pitchFamily="34" charset="0"/>
              </a:rPr>
              <a:t>„КОРУПЦИОННИ </a:t>
            </a:r>
            <a:r>
              <a:rPr lang="bg-BG" sz="14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ПРЕСТЪПЛЕНИЯ“</a:t>
            </a:r>
            <a:r>
              <a:rPr lang="bg-BG" sz="1400" i="1" dirty="0">
                <a:solidFill>
                  <a:srgbClr val="FF0000"/>
                </a:solidFill>
                <a:latin typeface="Bahnschrift" panose="020B0502040204020203" pitchFamily="34" charset="0"/>
              </a:rPr>
              <a:t>за периода 2017 – 2020 година</a:t>
            </a:r>
            <a:endParaRPr lang="bg-BG" sz="1400" dirty="0">
              <a:solidFill>
                <a:srgbClr val="FF0000"/>
              </a:solidFill>
              <a:latin typeface="Bahnschrift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bg-BG" sz="14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 </a:t>
            </a:r>
            <a:endParaRPr lang="bg-BG" sz="1400" dirty="0">
              <a:solidFill>
                <a:srgbClr val="FF0000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28" name="Право съединение 27"/>
          <p:cNvCxnSpPr/>
          <p:nvPr/>
        </p:nvCxnSpPr>
        <p:spPr>
          <a:xfrm>
            <a:off x="607209" y="1439526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Диаграма 7"/>
          <p:cNvGraphicFramePr/>
          <p:nvPr>
            <p:extLst>
              <p:ext uri="{D42A27DB-BD31-4B8C-83A1-F6EECF244321}">
                <p14:modId xmlns:p14="http://schemas.microsoft.com/office/powerpoint/2010/main" val="498168438"/>
              </p:ext>
            </p:extLst>
          </p:nvPr>
        </p:nvGraphicFramePr>
        <p:xfrm>
          <a:off x="107504" y="1700808"/>
          <a:ext cx="8856984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684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Текстово поле 15"/>
          <p:cNvSpPr txBox="1"/>
          <p:nvPr/>
        </p:nvSpPr>
        <p:spPr>
          <a:xfrm>
            <a:off x="683568" y="620688"/>
            <a:ext cx="67687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675467" y="1439526"/>
            <a:ext cx="720455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bg-BG" sz="14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НАПРАВЛЕНИЕ  </a:t>
            </a:r>
            <a:r>
              <a:rPr lang="bg-BG" sz="1400" dirty="0">
                <a:solidFill>
                  <a:srgbClr val="FF0000"/>
                </a:solidFill>
                <a:latin typeface="Bahnschrift" panose="020B0502040204020203" pitchFamily="34" charset="0"/>
              </a:rPr>
              <a:t>„КОРУПЦИОННИ </a:t>
            </a:r>
            <a:r>
              <a:rPr lang="bg-BG" sz="14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ПРЕСТЪПЛЕНИЯ“</a:t>
            </a:r>
            <a:r>
              <a:rPr lang="bg-BG" sz="1400" i="1" dirty="0">
                <a:solidFill>
                  <a:srgbClr val="FF0000"/>
                </a:solidFill>
                <a:latin typeface="Bahnschrift" panose="020B0502040204020203" pitchFamily="34" charset="0"/>
              </a:rPr>
              <a:t>за периода 2017 – 2020 година</a:t>
            </a:r>
            <a:endParaRPr lang="bg-BG" sz="1400" dirty="0">
              <a:solidFill>
                <a:srgbClr val="FF0000"/>
              </a:solidFill>
              <a:latin typeface="Bahnschrift" panose="020B0502040204020203" pitchFamily="34" charset="0"/>
            </a:endParaRPr>
          </a:p>
          <a:p>
            <a:pPr>
              <a:lnSpc>
                <a:spcPct val="150000"/>
              </a:lnSpc>
            </a:pPr>
            <a:endParaRPr lang="bg-BG" sz="1400" dirty="0">
              <a:solidFill>
                <a:srgbClr val="FF0000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28" name="Право съединение 27"/>
          <p:cNvCxnSpPr/>
          <p:nvPr/>
        </p:nvCxnSpPr>
        <p:spPr>
          <a:xfrm>
            <a:off x="607209" y="1439526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Диагра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9488952"/>
              </p:ext>
            </p:extLst>
          </p:nvPr>
        </p:nvGraphicFramePr>
        <p:xfrm>
          <a:off x="107504" y="227687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7389546"/>
              </p:ext>
            </p:extLst>
          </p:nvPr>
        </p:nvGraphicFramePr>
        <p:xfrm>
          <a:off x="4419883" y="227687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Правоъгълник 8"/>
          <p:cNvSpPr/>
          <p:nvPr/>
        </p:nvSpPr>
        <p:spPr>
          <a:xfrm>
            <a:off x="581154" y="2348880"/>
            <a:ext cx="2935062" cy="331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Внесени прокурорски акта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8" name="Стрелка нагоре 7"/>
          <p:cNvSpPr/>
          <p:nvPr/>
        </p:nvSpPr>
        <p:spPr>
          <a:xfrm rot="5400000">
            <a:off x="1318092" y="4978275"/>
            <a:ext cx="617295" cy="1909495"/>
          </a:xfrm>
          <a:prstGeom prst="upArrow">
            <a:avLst>
              <a:gd name="adj1" fmla="val 27120"/>
              <a:gd name="adj2" fmla="val 50000"/>
            </a:avLst>
          </a:prstGeom>
          <a:solidFill>
            <a:srgbClr val="A40000"/>
          </a:solidFill>
          <a:ln>
            <a:solidFill>
              <a:srgbClr val="A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0" name="Текстово поле 9"/>
          <p:cNvSpPr txBox="1"/>
          <p:nvPr/>
        </p:nvSpPr>
        <p:spPr>
          <a:xfrm>
            <a:off x="2900260" y="5301208"/>
            <a:ext cx="2335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29 </a:t>
            </a: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ЛИЦА</a:t>
            </a:r>
            <a:endParaRPr lang="bg-BG" sz="36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1" name="Текстово поле 10"/>
          <p:cNvSpPr txBox="1"/>
          <p:nvPr/>
        </p:nvSpPr>
        <p:spPr>
          <a:xfrm>
            <a:off x="6156176" y="5280773"/>
            <a:ext cx="2335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1</a:t>
            </a:r>
            <a:r>
              <a:rPr lang="bg-BG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 </a:t>
            </a:r>
            <a:r>
              <a:rPr lang="bg-BG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ЛИЦЕ</a:t>
            </a:r>
            <a:endParaRPr lang="bg-BG" sz="3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2" name="Правоъгълник 11"/>
          <p:cNvSpPr/>
          <p:nvPr/>
        </p:nvSpPr>
        <p:spPr>
          <a:xfrm>
            <a:off x="2917472" y="5823354"/>
            <a:ext cx="2376264" cy="584775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3" name="Текстово поле 12"/>
          <p:cNvSpPr txBox="1"/>
          <p:nvPr/>
        </p:nvSpPr>
        <p:spPr>
          <a:xfrm>
            <a:off x="2978528" y="5884910"/>
            <a:ext cx="2178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Брой лица с влязла в сила осъдителна присъда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4" name="Правоъгълник 13"/>
          <p:cNvSpPr/>
          <p:nvPr/>
        </p:nvSpPr>
        <p:spPr>
          <a:xfrm>
            <a:off x="6115074" y="5798023"/>
            <a:ext cx="2880320" cy="438580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sz="1400"/>
          </a:p>
        </p:txBody>
      </p:sp>
      <p:sp>
        <p:nvSpPr>
          <p:cNvPr id="15" name="Текстово поле 14"/>
          <p:cNvSpPr txBox="1"/>
          <p:nvPr/>
        </p:nvSpPr>
        <p:spPr>
          <a:xfrm>
            <a:off x="6092784" y="5798021"/>
            <a:ext cx="3051215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Влязла в сила оправдателна присъда</a:t>
            </a:r>
          </a:p>
          <a:p>
            <a:r>
              <a:rPr lang="bg-BG" sz="1050" i="1" dirty="0" smtClean="0">
                <a:solidFill>
                  <a:srgbClr val="A40000"/>
                </a:solidFill>
                <a:latin typeface="Bahnschrift" panose="020B0502040204020203" pitchFamily="34" charset="0"/>
              </a:rPr>
              <a:t>* 0,5 % от всички предадени на съд лица</a:t>
            </a:r>
            <a:endParaRPr lang="bg-BG" sz="1050" i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31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авоъгълник 16"/>
          <p:cNvSpPr/>
          <p:nvPr/>
        </p:nvSpPr>
        <p:spPr>
          <a:xfrm>
            <a:off x="611560" y="3147644"/>
            <a:ext cx="2160240" cy="830997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9" name="Правоъгълник 18"/>
          <p:cNvSpPr/>
          <p:nvPr/>
        </p:nvSpPr>
        <p:spPr>
          <a:xfrm>
            <a:off x="6362904" y="2893261"/>
            <a:ext cx="2376264" cy="415498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8" name="Правоъгълник 17"/>
          <p:cNvSpPr/>
          <p:nvPr/>
        </p:nvSpPr>
        <p:spPr>
          <a:xfrm>
            <a:off x="3532127" y="3058612"/>
            <a:ext cx="1980220" cy="830997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" name="Текстово поле 1"/>
          <p:cNvSpPr txBox="1"/>
          <p:nvPr/>
        </p:nvSpPr>
        <p:spPr>
          <a:xfrm>
            <a:off x="827584" y="2589584"/>
            <a:ext cx="1368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400" dirty="0" smtClean="0">
                <a:solidFill>
                  <a:srgbClr val="A4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1005</a:t>
            </a:r>
            <a:endParaRPr lang="bg-BG" sz="4400" dirty="0">
              <a:solidFill>
                <a:srgbClr val="A4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</p:txBody>
      </p:sp>
      <p:sp>
        <p:nvSpPr>
          <p:cNvPr id="6" name="Текстово поле 5"/>
          <p:cNvSpPr txBox="1"/>
          <p:nvPr/>
        </p:nvSpPr>
        <p:spPr>
          <a:xfrm>
            <a:off x="3625974" y="2662173"/>
            <a:ext cx="17925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400" dirty="0" smtClean="0">
                <a:solidFill>
                  <a:srgbClr val="A4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1 368</a:t>
            </a:r>
            <a:endParaRPr lang="bg-BG" sz="4400" dirty="0">
              <a:solidFill>
                <a:srgbClr val="A4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</p:txBody>
      </p:sp>
      <p:sp>
        <p:nvSpPr>
          <p:cNvPr id="7" name="Текстово поле 6"/>
          <p:cNvSpPr txBox="1"/>
          <p:nvPr/>
        </p:nvSpPr>
        <p:spPr>
          <a:xfrm>
            <a:off x="6362904" y="3567121"/>
            <a:ext cx="23353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400" dirty="0" smtClean="0">
                <a:solidFill>
                  <a:srgbClr val="A4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4400</a:t>
            </a:r>
            <a:r>
              <a:rPr lang="bg-BG" sz="2400" dirty="0" smtClean="0">
                <a:solidFill>
                  <a:srgbClr val="A4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ЛИЦА</a:t>
            </a:r>
            <a:endParaRPr lang="bg-BG" sz="4400" dirty="0">
              <a:solidFill>
                <a:srgbClr val="A4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</p:txBody>
      </p:sp>
      <p:cxnSp>
        <p:nvCxnSpPr>
          <p:cNvPr id="10" name="Право съединение 9"/>
          <p:cNvCxnSpPr/>
          <p:nvPr/>
        </p:nvCxnSpPr>
        <p:spPr>
          <a:xfrm>
            <a:off x="673324" y="3495090"/>
            <a:ext cx="18722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аво съединение 10"/>
          <p:cNvCxnSpPr/>
          <p:nvPr/>
        </p:nvCxnSpPr>
        <p:spPr>
          <a:xfrm>
            <a:off x="3567852" y="3495090"/>
            <a:ext cx="18722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аво съединение 11"/>
          <p:cNvCxnSpPr/>
          <p:nvPr/>
        </p:nvCxnSpPr>
        <p:spPr>
          <a:xfrm>
            <a:off x="6516215" y="3495090"/>
            <a:ext cx="18722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ово поле 12"/>
          <p:cNvSpPr txBox="1"/>
          <p:nvPr/>
        </p:nvSpPr>
        <p:spPr>
          <a:xfrm>
            <a:off x="694517" y="3563142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ВНЕСЕНИ В СЪДА ДОСЪДЕБНИ ПРОИЗВОДСТВА</a:t>
            </a:r>
            <a:endParaRPr lang="bg-BG" sz="16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4" name="Текстово поле 13"/>
          <p:cNvSpPr txBox="1"/>
          <p:nvPr/>
        </p:nvSpPr>
        <p:spPr>
          <a:xfrm>
            <a:off x="3535963" y="3686252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ПРОКУРОРСКИ АКТА</a:t>
            </a:r>
            <a:endParaRPr lang="bg-BG" sz="16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5" name="Текстово поле 14"/>
          <p:cNvSpPr txBox="1"/>
          <p:nvPr/>
        </p:nvSpPr>
        <p:spPr>
          <a:xfrm>
            <a:off x="6441172" y="3008292"/>
            <a:ext cx="21788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ПО ОТНОШЕНИЕ НА:</a:t>
            </a:r>
            <a:endParaRPr lang="bg-BG" sz="16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6" name="Текстово поле 15"/>
          <p:cNvSpPr txBox="1"/>
          <p:nvPr/>
        </p:nvSpPr>
        <p:spPr>
          <a:xfrm>
            <a:off x="683568" y="620688"/>
            <a:ext cx="67687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28" name="Право съединение 27"/>
          <p:cNvCxnSpPr/>
          <p:nvPr/>
        </p:nvCxnSpPr>
        <p:spPr>
          <a:xfrm>
            <a:off x="706857" y="1405518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трелка нагоре 19"/>
          <p:cNvSpPr/>
          <p:nvPr/>
        </p:nvSpPr>
        <p:spPr>
          <a:xfrm rot="5400000">
            <a:off x="1300780" y="4725724"/>
            <a:ext cx="617295" cy="1909495"/>
          </a:xfrm>
          <a:prstGeom prst="upArrow">
            <a:avLst>
              <a:gd name="adj1" fmla="val 27120"/>
              <a:gd name="adj2" fmla="val 50000"/>
            </a:avLst>
          </a:prstGeom>
          <a:solidFill>
            <a:srgbClr val="A40000"/>
          </a:solidFill>
          <a:ln>
            <a:solidFill>
              <a:srgbClr val="A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1" name="Текстово поле 20"/>
          <p:cNvSpPr txBox="1"/>
          <p:nvPr/>
        </p:nvSpPr>
        <p:spPr>
          <a:xfrm>
            <a:off x="3025834" y="5021911"/>
            <a:ext cx="2335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1 604 </a:t>
            </a: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ЛИЦА</a:t>
            </a:r>
            <a:endParaRPr lang="bg-BG" sz="36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22" name="Текстово поле 21"/>
          <p:cNvSpPr txBox="1"/>
          <p:nvPr/>
        </p:nvSpPr>
        <p:spPr>
          <a:xfrm>
            <a:off x="2978348" y="5668242"/>
            <a:ext cx="4185940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sz="1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Брой лица с влязла в сила осъдителна присъда </a:t>
            </a:r>
          </a:p>
          <a:p>
            <a:pPr>
              <a:lnSpc>
                <a:spcPct val="150000"/>
              </a:lnSpc>
            </a:pPr>
            <a:r>
              <a:rPr lang="bg-BG" sz="1100" i="1" dirty="0" smtClean="0">
                <a:solidFill>
                  <a:srgbClr val="A4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* 93,1 % от всички лица с </a:t>
            </a:r>
            <a:r>
              <a:rPr lang="bg-BG" sz="1100" i="1" dirty="0" err="1" smtClean="0">
                <a:solidFill>
                  <a:srgbClr val="A4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влязал</a:t>
            </a:r>
            <a:r>
              <a:rPr lang="bg-BG" sz="1100" i="1" dirty="0" smtClean="0">
                <a:solidFill>
                  <a:srgbClr val="A4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 в сила съдебен акт</a:t>
            </a:r>
            <a:endParaRPr lang="bg-BG" sz="1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27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27584" y="148478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179512" y="3501008"/>
            <a:ext cx="7272808" cy="856838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8" name="Текстово поле 7"/>
          <p:cNvSpPr txBox="1"/>
          <p:nvPr/>
        </p:nvSpPr>
        <p:spPr>
          <a:xfrm>
            <a:off x="199203" y="3573016"/>
            <a:ext cx="67687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9" name="Право съединение 8"/>
          <p:cNvCxnSpPr/>
          <p:nvPr/>
        </p:nvCxnSpPr>
        <p:spPr>
          <a:xfrm>
            <a:off x="179512" y="4437112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700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авоъгълник 7"/>
          <p:cNvSpPr/>
          <p:nvPr/>
        </p:nvSpPr>
        <p:spPr>
          <a:xfrm>
            <a:off x="683568" y="1484784"/>
            <a:ext cx="6336705" cy="360040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graphicFrame>
        <p:nvGraphicFramePr>
          <p:cNvPr id="9" name="Диагра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2554653"/>
              </p:ext>
            </p:extLst>
          </p:nvPr>
        </p:nvGraphicFramePr>
        <p:xfrm>
          <a:off x="179512" y="1496543"/>
          <a:ext cx="871296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Текстово поле 4"/>
          <p:cNvSpPr txBox="1"/>
          <p:nvPr/>
        </p:nvSpPr>
        <p:spPr>
          <a:xfrm>
            <a:off x="683568" y="620688"/>
            <a:ext cx="67687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7" name="Право съединение 6"/>
          <p:cNvCxnSpPr/>
          <p:nvPr/>
        </p:nvCxnSpPr>
        <p:spPr>
          <a:xfrm>
            <a:off x="707318" y="1417363"/>
            <a:ext cx="7791959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490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Текстово поле 15"/>
          <p:cNvSpPr txBox="1"/>
          <p:nvPr/>
        </p:nvSpPr>
        <p:spPr>
          <a:xfrm>
            <a:off x="683568" y="620688"/>
            <a:ext cx="67687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28" name="Право съединение 27"/>
          <p:cNvCxnSpPr/>
          <p:nvPr/>
        </p:nvCxnSpPr>
        <p:spPr>
          <a:xfrm>
            <a:off x="607209" y="1439526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Диаграма 7"/>
          <p:cNvGraphicFramePr/>
          <p:nvPr>
            <p:extLst>
              <p:ext uri="{D42A27DB-BD31-4B8C-83A1-F6EECF244321}">
                <p14:modId xmlns:p14="http://schemas.microsoft.com/office/powerpoint/2010/main" val="3259374211"/>
              </p:ext>
            </p:extLst>
          </p:nvPr>
        </p:nvGraphicFramePr>
        <p:xfrm>
          <a:off x="179512" y="1546132"/>
          <a:ext cx="8856984" cy="5123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815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27584" y="148478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179512" y="3501008"/>
            <a:ext cx="7272808" cy="1512168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</a:t>
            </a: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СПЕЦИАЛИЗИРАНАТА </a:t>
            </a: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</a:p>
          <a:p>
            <a:pPr>
              <a:lnSpc>
                <a:spcPct val="150000"/>
              </a:lnSpc>
            </a:pPr>
            <a:endParaRPr lang="bg-BG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2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МЕЖДУНАРОДНО СЪТРУДНИЧЕСТВО НА СПЕЦИАЛИЗИРАНАТА ПРОКУРАТУРА</a:t>
            </a:r>
            <a:endParaRPr lang="ru-RU" sz="1200" dirty="0">
              <a:solidFill>
                <a:srgbClr val="FF0000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7" name="Право съединение 6"/>
          <p:cNvCxnSpPr/>
          <p:nvPr/>
        </p:nvCxnSpPr>
        <p:spPr>
          <a:xfrm>
            <a:off x="179512" y="4437112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36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27584" y="148478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395536" y="404664"/>
            <a:ext cx="8208912" cy="1264786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</a:t>
            </a: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СПЕЦИАЛИЗИРАНАТА </a:t>
            </a: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ПРОКУРАТУРА</a:t>
            </a:r>
          </a:p>
          <a:p>
            <a:pPr>
              <a:lnSpc>
                <a:spcPct val="200000"/>
              </a:lnSpc>
            </a:pPr>
            <a:r>
              <a:rPr lang="bg-BG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</a:t>
            </a: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ГОДИНА</a:t>
            </a:r>
          </a:p>
          <a:p>
            <a:pPr>
              <a:lnSpc>
                <a:spcPct val="200000"/>
              </a:lnSpc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МЕЖДУНАРОДНО СЪТРУДНИЧЕСТВО НА СПЕЦИАЛИЗИРАНАТА ПРОКУРАТУРА</a:t>
            </a:r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7" name="Право съединение 6"/>
          <p:cNvCxnSpPr/>
          <p:nvPr/>
        </p:nvCxnSpPr>
        <p:spPr>
          <a:xfrm>
            <a:off x="395536" y="1237787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Диагра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5600649"/>
              </p:ext>
            </p:extLst>
          </p:nvPr>
        </p:nvGraphicFramePr>
        <p:xfrm>
          <a:off x="323528" y="1412776"/>
          <a:ext cx="835292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554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27584" y="148478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395536" y="404664"/>
            <a:ext cx="8352928" cy="1264786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</a:t>
            </a: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СПЕЦИАЛИЗИРАНАТА </a:t>
            </a: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ПРОКУРАТУРА</a:t>
            </a:r>
          </a:p>
          <a:p>
            <a:pPr>
              <a:lnSpc>
                <a:spcPct val="200000"/>
              </a:lnSpc>
            </a:pPr>
            <a:r>
              <a:rPr lang="bg-BG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</a:t>
            </a: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ГОДИНА</a:t>
            </a:r>
          </a:p>
          <a:p>
            <a:pPr>
              <a:lnSpc>
                <a:spcPct val="200000"/>
              </a:lnSpc>
            </a:pPr>
            <a:r>
              <a:rPr lang="ru-RU" sz="1200" dirty="0" smtClean="0">
                <a:solidFill>
                  <a:srgbClr val="A40000"/>
                </a:solidFill>
                <a:latin typeface="Bahnschrift" panose="020B0502040204020203" pitchFamily="34" charset="0"/>
              </a:rPr>
              <a:t>МЕЖДУНАРОДНО СЪТРУДНИЧЕСТВО НА СПЕЦИАЛИЗИРАНАТА ПРОКУРАТУРА</a:t>
            </a:r>
            <a:endParaRPr lang="ru-RU" sz="1200" dirty="0">
              <a:solidFill>
                <a:srgbClr val="A40000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7" name="Право съединение 6"/>
          <p:cNvCxnSpPr/>
          <p:nvPr/>
        </p:nvCxnSpPr>
        <p:spPr>
          <a:xfrm>
            <a:off x="323528" y="1268760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Диагра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240650"/>
              </p:ext>
            </p:extLst>
          </p:nvPr>
        </p:nvGraphicFramePr>
        <p:xfrm>
          <a:off x="323528" y="1988841"/>
          <a:ext cx="8496944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818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27584" y="148478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395536" y="188640"/>
            <a:ext cx="8280920" cy="1296144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</a:t>
            </a: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СПЕЦИАЛИЗИРАНАТА </a:t>
            </a: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</a:t>
            </a: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ГОДИНА</a:t>
            </a:r>
          </a:p>
          <a:p>
            <a:pPr>
              <a:lnSpc>
                <a:spcPct val="200000"/>
              </a:lnSpc>
            </a:pPr>
            <a:r>
              <a:rPr lang="ru-RU" sz="12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МЕЖДУНАРОДНО СЪТРУДНИЧЕСТВО НА СПЕЦИАЛИЗИРАНАТА ПРОКУРАТУРА</a:t>
            </a:r>
            <a:endParaRPr lang="ru-RU" sz="1200" dirty="0">
              <a:solidFill>
                <a:srgbClr val="FF0000"/>
              </a:solidFill>
              <a:latin typeface="Bahnschrift" panose="020B0502040204020203" pitchFamily="34" charset="0"/>
            </a:endParaRPr>
          </a:p>
        </p:txBody>
      </p:sp>
      <p:graphicFrame>
        <p:nvGraphicFramePr>
          <p:cNvPr id="5" name="Диагра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6296366"/>
              </p:ext>
            </p:extLst>
          </p:nvPr>
        </p:nvGraphicFramePr>
        <p:xfrm>
          <a:off x="395536" y="1484784"/>
          <a:ext cx="813690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Право съединение 7"/>
          <p:cNvCxnSpPr/>
          <p:nvPr/>
        </p:nvCxnSpPr>
        <p:spPr>
          <a:xfrm>
            <a:off x="323528" y="1052736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66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27584" y="148478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395536" y="188640"/>
            <a:ext cx="8280920" cy="1296144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</a:t>
            </a: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СПЕЦИАЛИЗИРАНАТА </a:t>
            </a: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</a:t>
            </a: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ГОДИНА</a:t>
            </a:r>
          </a:p>
          <a:p>
            <a:pPr>
              <a:lnSpc>
                <a:spcPct val="200000"/>
              </a:lnSpc>
            </a:pPr>
            <a:r>
              <a:rPr lang="ru-RU" sz="1200" dirty="0">
                <a:solidFill>
                  <a:srgbClr val="FF0000"/>
                </a:solidFill>
                <a:latin typeface="Bahnschrift" panose="020B0502040204020203" pitchFamily="34" charset="0"/>
              </a:rPr>
              <a:t>НАЦИОНАЛНОТО БЮРО НА Р БЪЛГАРИЯ В ЕВРОДЖЪСТ </a:t>
            </a:r>
          </a:p>
        </p:txBody>
      </p:sp>
      <p:graphicFrame>
        <p:nvGraphicFramePr>
          <p:cNvPr id="8" name="Диагра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2742516"/>
              </p:ext>
            </p:extLst>
          </p:nvPr>
        </p:nvGraphicFramePr>
        <p:xfrm>
          <a:off x="418908" y="1669450"/>
          <a:ext cx="8257548" cy="47934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Право съединение 8"/>
          <p:cNvCxnSpPr/>
          <p:nvPr/>
        </p:nvCxnSpPr>
        <p:spPr>
          <a:xfrm>
            <a:off x="251520" y="1052736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Текстово поле 9"/>
          <p:cNvSpPr txBox="1"/>
          <p:nvPr/>
        </p:nvSpPr>
        <p:spPr>
          <a:xfrm>
            <a:off x="899592" y="6457453"/>
            <a:ext cx="65527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400" i="1" dirty="0" smtClean="0">
                <a:solidFill>
                  <a:srgbClr val="A40000"/>
                </a:solidFill>
              </a:rPr>
              <a:t>* Данните са предоставени от </a:t>
            </a:r>
            <a:r>
              <a:rPr lang="bg-BG" sz="1400" i="1" dirty="0" err="1" smtClean="0">
                <a:solidFill>
                  <a:srgbClr val="A40000"/>
                </a:solidFill>
              </a:rPr>
              <a:t>Евроджъст</a:t>
            </a:r>
            <a:endParaRPr lang="bg-BG" sz="1400" i="1" dirty="0">
              <a:solidFill>
                <a:srgbClr val="A4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35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27584" y="148478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395536" y="188640"/>
            <a:ext cx="8280920" cy="1296144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</a:t>
            </a: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СПЕЦИАЛИЗИРАНАТА </a:t>
            </a: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</a:t>
            </a: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ГОДИНА</a:t>
            </a:r>
          </a:p>
          <a:p>
            <a:pPr>
              <a:lnSpc>
                <a:spcPct val="200000"/>
              </a:lnSpc>
            </a:pPr>
            <a:r>
              <a:rPr lang="ru-RU" sz="1200" dirty="0" smtClean="0">
                <a:solidFill>
                  <a:srgbClr val="A40000"/>
                </a:solidFill>
                <a:latin typeface="Bahnschrift" panose="020B0502040204020203" pitchFamily="34" charset="0"/>
              </a:rPr>
              <a:t>НАЦИОНАЛНОТО БЮРО НА Р БЪЛГАРИЯ В ЕВРОДЖЪСТ </a:t>
            </a:r>
            <a:endParaRPr lang="ru-RU" sz="1200" dirty="0">
              <a:solidFill>
                <a:srgbClr val="A40000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7" name="Право съединение 6"/>
          <p:cNvCxnSpPr/>
          <p:nvPr/>
        </p:nvCxnSpPr>
        <p:spPr>
          <a:xfrm>
            <a:off x="467544" y="1052736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Диагра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526730"/>
              </p:ext>
            </p:extLst>
          </p:nvPr>
        </p:nvGraphicFramePr>
        <p:xfrm>
          <a:off x="323528" y="1669450"/>
          <a:ext cx="8496944" cy="4786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Текстово поле 7"/>
          <p:cNvSpPr txBox="1"/>
          <p:nvPr/>
        </p:nvSpPr>
        <p:spPr>
          <a:xfrm>
            <a:off x="899592" y="6457453"/>
            <a:ext cx="65527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400" i="1" dirty="0" smtClean="0">
                <a:solidFill>
                  <a:srgbClr val="A40000"/>
                </a:solidFill>
              </a:rPr>
              <a:t>* Данните са предоставени от </a:t>
            </a:r>
            <a:r>
              <a:rPr lang="bg-BG" sz="1400" i="1" dirty="0" err="1" smtClean="0">
                <a:solidFill>
                  <a:srgbClr val="A40000"/>
                </a:solidFill>
              </a:rPr>
              <a:t>Евроджъст</a:t>
            </a:r>
            <a:endParaRPr lang="bg-BG" sz="1400" i="1" dirty="0">
              <a:solidFill>
                <a:srgbClr val="A4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32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27584" y="148478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395536" y="188640"/>
            <a:ext cx="8280920" cy="1296144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</a:t>
            </a: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СПЕЦИАЛИЗИРАНАТА </a:t>
            </a: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</a:t>
            </a: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ГОДИНА</a:t>
            </a:r>
          </a:p>
          <a:p>
            <a:pPr>
              <a:lnSpc>
                <a:spcPct val="200000"/>
              </a:lnSpc>
            </a:pPr>
            <a:r>
              <a:rPr lang="ru-RU" sz="12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СРЕДНОДНЕВНА НАТОВАРЕНОСТ НА ЕДИН ПРОКУРОР ОТ ОКРЪЖНИТЕ ПРОКУРАТУРИ И В СПЕЦИАЛИЗИРАНАТА ПРОКУРАТУРА</a:t>
            </a:r>
            <a:endParaRPr lang="ru-RU" sz="1200" dirty="0">
              <a:solidFill>
                <a:srgbClr val="FF0000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7" name="Право съединение 6"/>
          <p:cNvCxnSpPr/>
          <p:nvPr/>
        </p:nvCxnSpPr>
        <p:spPr>
          <a:xfrm>
            <a:off x="467544" y="836712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Диагра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0904462"/>
              </p:ext>
            </p:extLst>
          </p:nvPr>
        </p:nvGraphicFramePr>
        <p:xfrm>
          <a:off x="140208" y="1340768"/>
          <a:ext cx="8791575" cy="5433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236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27584" y="148478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395536" y="188640"/>
            <a:ext cx="8280920" cy="1296144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</a:t>
            </a: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СПЕЦИАЛИЗИРАНАТА </a:t>
            </a: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</a:t>
            </a: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ГОДИНА</a:t>
            </a:r>
          </a:p>
          <a:p>
            <a:pPr>
              <a:lnSpc>
                <a:spcPct val="200000"/>
              </a:lnSpc>
            </a:pPr>
            <a:r>
              <a:rPr lang="ru-RU" sz="12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СРЕДНОДНЕВНА НАТОВАРЕНОСТ НА ЕДИН ПРОКУРОР ОТ ОКРЪЖНИТЕ ПРОКУРАТУРИ И В СПЕЦИАЛИЗИРАНАТА ПРОКУРАТУРА</a:t>
            </a:r>
            <a:endParaRPr lang="ru-RU" sz="1200" dirty="0">
              <a:solidFill>
                <a:srgbClr val="FF0000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7" name="Право съединение 6"/>
          <p:cNvCxnSpPr/>
          <p:nvPr/>
        </p:nvCxnSpPr>
        <p:spPr>
          <a:xfrm>
            <a:off x="467544" y="836712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Диагра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8478293"/>
              </p:ext>
            </p:extLst>
          </p:nvPr>
        </p:nvGraphicFramePr>
        <p:xfrm>
          <a:off x="479771" y="1503487"/>
          <a:ext cx="8072438" cy="4914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80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авоъгълник 7"/>
          <p:cNvSpPr/>
          <p:nvPr/>
        </p:nvSpPr>
        <p:spPr>
          <a:xfrm>
            <a:off x="708660" y="1164086"/>
            <a:ext cx="3672408" cy="497380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graphicFrame>
        <p:nvGraphicFramePr>
          <p:cNvPr id="3" name="Диагра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8339756"/>
              </p:ext>
            </p:extLst>
          </p:nvPr>
        </p:nvGraphicFramePr>
        <p:xfrm>
          <a:off x="318821" y="1554421"/>
          <a:ext cx="8568952" cy="5186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Текстово поле 4"/>
          <p:cNvSpPr txBox="1"/>
          <p:nvPr/>
        </p:nvSpPr>
        <p:spPr>
          <a:xfrm>
            <a:off x="674865" y="332656"/>
            <a:ext cx="67687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Правоъгълник 5"/>
          <p:cNvSpPr/>
          <p:nvPr/>
        </p:nvSpPr>
        <p:spPr>
          <a:xfrm>
            <a:off x="707318" y="1102887"/>
            <a:ext cx="6246440" cy="451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НОВООБРАЗУВАНИ ПРЕПИСКИ</a:t>
            </a:r>
            <a:endParaRPr lang="bg-BG" dirty="0">
              <a:solidFill>
                <a:srgbClr val="FF0000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7" name="Право съединение 6"/>
          <p:cNvCxnSpPr/>
          <p:nvPr/>
        </p:nvCxnSpPr>
        <p:spPr>
          <a:xfrm>
            <a:off x="674865" y="1154543"/>
            <a:ext cx="7791959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813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27584" y="148478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395536" y="188640"/>
            <a:ext cx="8280920" cy="1368152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</a:t>
            </a: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СПЕЦИАЛИЗИРАНАТА </a:t>
            </a: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</a:t>
            </a: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ГОДИНА</a:t>
            </a:r>
          </a:p>
          <a:p>
            <a:pPr>
              <a:lnSpc>
                <a:spcPct val="150000"/>
              </a:lnSpc>
            </a:pPr>
            <a:endParaRPr lang="bg-BG" sz="1200" dirty="0" smtClean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r>
              <a:rPr lang="ru-RU" sz="1200" dirty="0" smtClean="0">
                <a:solidFill>
                  <a:srgbClr val="A40000"/>
                </a:solidFill>
                <a:latin typeface="Bahnschrift" panose="020B0502040204020203" pitchFamily="34" charset="0"/>
              </a:rPr>
              <a:t>СРЕДНОДНЕВНА НАТОВАРЕНОСТ НА ЕДИН СЛЕДОВАТЕЛ В СЛЕДСТВЕНИТЕ ОТДЕЛИ В СЪДЕБНИТЕ РАЙОНИ НА ПРБ И В СЛЕДСТВЕНИЯ ОТДЕЛ В СПЕЦИАЛИЗИРАНАТА ПРОКУРАТУРА</a:t>
            </a:r>
            <a:endParaRPr lang="ru-RU" sz="1200" dirty="0">
              <a:solidFill>
                <a:srgbClr val="A40000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7" name="Право съединение 6"/>
          <p:cNvCxnSpPr/>
          <p:nvPr/>
        </p:nvCxnSpPr>
        <p:spPr>
          <a:xfrm>
            <a:off x="539552" y="1052736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Диагра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2710539"/>
              </p:ext>
            </p:extLst>
          </p:nvPr>
        </p:nvGraphicFramePr>
        <p:xfrm>
          <a:off x="323528" y="1669450"/>
          <a:ext cx="8352928" cy="4927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804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27584" y="148478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179512" y="3501008"/>
            <a:ext cx="7272808" cy="856838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8" name="Текстово поле 7"/>
          <p:cNvSpPr txBox="1"/>
          <p:nvPr/>
        </p:nvSpPr>
        <p:spPr>
          <a:xfrm>
            <a:off x="199202" y="3573016"/>
            <a:ext cx="739713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АПЕЛАТИВНАТА СПЕЦИАЛИЗИРАНА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9" name="Право съединение 8"/>
          <p:cNvCxnSpPr/>
          <p:nvPr/>
        </p:nvCxnSpPr>
        <p:spPr>
          <a:xfrm>
            <a:off x="179512" y="4437112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602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27584" y="148478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323528" y="188640"/>
            <a:ext cx="8208912" cy="856838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8" name="Текстово поле 7"/>
          <p:cNvSpPr txBox="1"/>
          <p:nvPr/>
        </p:nvSpPr>
        <p:spPr>
          <a:xfrm>
            <a:off x="323528" y="218629"/>
            <a:ext cx="847725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АПЕЛАТИВНАТА СПЕЦИАЛИЗИРАНА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9" name="Право съединение 8"/>
          <p:cNvCxnSpPr/>
          <p:nvPr/>
        </p:nvCxnSpPr>
        <p:spPr>
          <a:xfrm>
            <a:off x="323528" y="1124744"/>
            <a:ext cx="8208912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Диаграма 9"/>
          <p:cNvGraphicFramePr/>
          <p:nvPr>
            <p:extLst>
              <p:ext uri="{D42A27DB-BD31-4B8C-83A1-F6EECF244321}">
                <p14:modId xmlns:p14="http://schemas.microsoft.com/office/powerpoint/2010/main" val="1123879314"/>
              </p:ext>
            </p:extLst>
          </p:nvPr>
        </p:nvGraphicFramePr>
        <p:xfrm>
          <a:off x="107504" y="1397000"/>
          <a:ext cx="8856984" cy="5344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657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27584" y="148478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323528" y="188640"/>
            <a:ext cx="8208912" cy="856838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8" name="Текстово поле 7"/>
          <p:cNvSpPr txBox="1"/>
          <p:nvPr/>
        </p:nvSpPr>
        <p:spPr>
          <a:xfrm>
            <a:off x="323528" y="218629"/>
            <a:ext cx="847725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АПЕЛАТИВНАТА СПЕЦИАЛИЗИРАНА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9" name="Право съединение 8"/>
          <p:cNvCxnSpPr/>
          <p:nvPr/>
        </p:nvCxnSpPr>
        <p:spPr>
          <a:xfrm>
            <a:off x="323528" y="1124744"/>
            <a:ext cx="8208912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Диаграма 6"/>
          <p:cNvGraphicFramePr/>
          <p:nvPr>
            <p:extLst>
              <p:ext uri="{D42A27DB-BD31-4B8C-83A1-F6EECF244321}">
                <p14:modId xmlns:p14="http://schemas.microsoft.com/office/powerpoint/2010/main" val="4198332618"/>
              </p:ext>
            </p:extLst>
          </p:nvPr>
        </p:nvGraphicFramePr>
        <p:xfrm>
          <a:off x="133663" y="1268760"/>
          <a:ext cx="8856984" cy="5344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9983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ово поле 6"/>
          <p:cNvSpPr txBox="1"/>
          <p:nvPr/>
        </p:nvSpPr>
        <p:spPr>
          <a:xfrm>
            <a:off x="323528" y="337757"/>
            <a:ext cx="4156774" cy="451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ОСНОВНИ ИЗВОДИ ОТ АНАЛИЗА</a:t>
            </a:r>
            <a:endParaRPr lang="bg-BG" sz="1200" dirty="0" smtClean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10" name="Право съединение 9"/>
          <p:cNvCxnSpPr/>
          <p:nvPr/>
        </p:nvCxnSpPr>
        <p:spPr>
          <a:xfrm>
            <a:off x="323528" y="789291"/>
            <a:ext cx="3888432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Текстово поле 1"/>
          <p:cNvSpPr txBox="1"/>
          <p:nvPr/>
        </p:nvSpPr>
        <p:spPr>
          <a:xfrm>
            <a:off x="1187624" y="980728"/>
            <a:ext cx="7776864" cy="4330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bg-BG" sz="1400" dirty="0" smtClean="0">
                <a:latin typeface="Bahnschrift" panose="020B0502040204020203" pitchFamily="34" charset="0"/>
              </a:rPr>
              <a:t>последователно изпълнение на </a:t>
            </a:r>
            <a:r>
              <a:rPr lang="bg-BG" sz="1400" dirty="0">
                <a:latin typeface="Bahnschrift" panose="020B0502040204020203" pitchFamily="34" charset="0"/>
              </a:rPr>
              <a:t>възложените </a:t>
            </a:r>
            <a:r>
              <a:rPr lang="bg-BG" sz="1400" dirty="0" smtClean="0">
                <a:latin typeface="Bahnschrift" panose="020B0502040204020203" pitchFamily="34" charset="0"/>
              </a:rPr>
              <a:t>законови функции на фона на законодателните </a:t>
            </a:r>
            <a:r>
              <a:rPr lang="ru-RU" sz="1400" dirty="0" err="1" smtClean="0">
                <a:latin typeface="Bahnschrift" panose="020B0502040204020203" pitchFamily="34" charset="0"/>
              </a:rPr>
              <a:t>промени</a:t>
            </a:r>
            <a:r>
              <a:rPr lang="ru-RU" sz="1400" dirty="0" smtClean="0">
                <a:latin typeface="Bahnschrift" panose="020B0502040204020203" pitchFamily="34" charset="0"/>
              </a:rPr>
              <a:t> и </a:t>
            </a:r>
            <a:r>
              <a:rPr lang="ru-RU" sz="1400" dirty="0" err="1">
                <a:latin typeface="Bahnschrift" panose="020B0502040204020203" pitchFamily="34" charset="0"/>
              </a:rPr>
              <a:t>разширяване</a:t>
            </a:r>
            <a:r>
              <a:rPr lang="ru-RU" sz="1400" dirty="0">
                <a:latin typeface="Bahnschrift" panose="020B0502040204020203" pitchFamily="34" charset="0"/>
              </a:rPr>
              <a:t> на </a:t>
            </a:r>
            <a:r>
              <a:rPr lang="ru-RU" sz="1400" dirty="0" err="1" smtClean="0">
                <a:latin typeface="Bahnschrift" panose="020B0502040204020203" pitchFamily="34" charset="0"/>
              </a:rPr>
              <a:t>компетентостта</a:t>
            </a:r>
            <a:r>
              <a:rPr lang="ru-RU" sz="1400" dirty="0" smtClean="0">
                <a:latin typeface="Bahnschrift" panose="020B0502040204020203" pitchFamily="34" charset="0"/>
              </a:rPr>
              <a:t>;</a:t>
            </a:r>
          </a:p>
          <a:p>
            <a:pPr>
              <a:lnSpc>
                <a:spcPct val="200000"/>
              </a:lnSpc>
            </a:pPr>
            <a:r>
              <a:rPr lang="ru-RU" sz="1400" dirty="0" smtClean="0">
                <a:latin typeface="Bahnschrift" panose="020B0502040204020203" pitchFamily="34" charset="0"/>
              </a:rPr>
              <a:t>добре </a:t>
            </a:r>
            <a:r>
              <a:rPr lang="ru-RU" sz="1400" dirty="0" err="1" smtClean="0">
                <a:latin typeface="Bahnschrift" panose="020B0502040204020203" pitchFamily="34" charset="0"/>
              </a:rPr>
              <a:t>изградена</a:t>
            </a:r>
            <a:r>
              <a:rPr lang="ru-RU" sz="1400" dirty="0" smtClean="0">
                <a:latin typeface="Bahnschrift" panose="020B0502040204020203" pitchFamily="34" charset="0"/>
              </a:rPr>
              <a:t> </a:t>
            </a:r>
            <a:r>
              <a:rPr lang="ru-RU" sz="1400" dirty="0">
                <a:latin typeface="Bahnschrift" panose="020B0502040204020203" pitchFamily="34" charset="0"/>
              </a:rPr>
              <a:t>система на взаимодействие между </a:t>
            </a:r>
            <a:r>
              <a:rPr lang="ru-RU" sz="1400" dirty="0" smtClean="0">
                <a:latin typeface="Bahnschrift" panose="020B0502040204020203" pitchFamily="34" charset="0"/>
              </a:rPr>
              <a:t> СП и АСП, </a:t>
            </a:r>
            <a:r>
              <a:rPr lang="ru-RU" sz="1400" dirty="0" err="1" smtClean="0">
                <a:latin typeface="Bahnschrift" panose="020B0502040204020203" pitchFamily="34" charset="0"/>
              </a:rPr>
              <a:t>осигуряваща</a:t>
            </a:r>
            <a:r>
              <a:rPr lang="ru-RU" sz="1400" dirty="0" smtClean="0">
                <a:latin typeface="Bahnschrift" panose="020B0502040204020203" pitchFamily="34" charset="0"/>
              </a:rPr>
              <a:t> </a:t>
            </a:r>
            <a:r>
              <a:rPr lang="ru-RU" sz="1400" dirty="0" err="1" smtClean="0">
                <a:latin typeface="Bahnschrift" panose="020B0502040204020203" pitchFamily="34" charset="0"/>
              </a:rPr>
              <a:t>качествена</a:t>
            </a:r>
            <a:r>
              <a:rPr lang="ru-RU" sz="1400" dirty="0" smtClean="0">
                <a:latin typeface="Bahnschrift" panose="020B0502040204020203" pitchFamily="34" charset="0"/>
              </a:rPr>
              <a:t> </a:t>
            </a:r>
            <a:r>
              <a:rPr lang="ru-RU" sz="1400" dirty="0" err="1" smtClean="0">
                <a:latin typeface="Bahnschrift" panose="020B0502040204020203" pitchFamily="34" charset="0"/>
              </a:rPr>
              <a:t>методическа</a:t>
            </a:r>
            <a:r>
              <a:rPr lang="ru-RU" sz="1400" dirty="0" smtClean="0">
                <a:latin typeface="Bahnschrift" panose="020B0502040204020203" pitchFamily="34" charset="0"/>
              </a:rPr>
              <a:t> </a:t>
            </a:r>
            <a:r>
              <a:rPr lang="ru-RU" sz="1400" dirty="0" err="1">
                <a:latin typeface="Bahnschrift" panose="020B0502040204020203" pitchFamily="34" charset="0"/>
              </a:rPr>
              <a:t>помощ</a:t>
            </a:r>
            <a:r>
              <a:rPr lang="ru-RU" sz="1400" dirty="0">
                <a:latin typeface="Bahnschrift" panose="020B0502040204020203" pitchFamily="34" charset="0"/>
              </a:rPr>
              <a:t> по </a:t>
            </a:r>
            <a:r>
              <a:rPr lang="ru-RU" sz="1400" dirty="0" smtClean="0">
                <a:latin typeface="Bahnschrift" panose="020B0502040204020203" pitchFamily="34" charset="0"/>
              </a:rPr>
              <a:t>дела;</a:t>
            </a:r>
          </a:p>
          <a:p>
            <a:pPr>
              <a:lnSpc>
                <a:spcPct val="200000"/>
              </a:lnSpc>
            </a:pPr>
            <a:r>
              <a:rPr lang="ru-RU" sz="1400" dirty="0" err="1">
                <a:latin typeface="Bahnschrift" panose="020B0502040204020203" pitchFamily="34" charset="0"/>
              </a:rPr>
              <a:t>т</a:t>
            </a:r>
            <a:r>
              <a:rPr lang="ru-RU" sz="1400" dirty="0" err="1" smtClean="0">
                <a:latin typeface="Bahnschrift" panose="020B0502040204020203" pitchFamily="34" charset="0"/>
              </a:rPr>
              <a:t>райна</a:t>
            </a:r>
            <a:r>
              <a:rPr lang="ru-RU" sz="1400" dirty="0" smtClean="0">
                <a:latin typeface="Bahnschrift" panose="020B0502040204020203" pitchFamily="34" charset="0"/>
              </a:rPr>
              <a:t> тенденция на </a:t>
            </a:r>
            <a:r>
              <a:rPr lang="ru-RU" sz="1400" dirty="0" err="1" smtClean="0">
                <a:latin typeface="Bahnschrift" panose="020B0502040204020203" pitchFamily="34" charset="0"/>
              </a:rPr>
              <a:t>натовареност</a:t>
            </a:r>
            <a:r>
              <a:rPr lang="ru-RU" sz="1400" dirty="0" smtClean="0">
                <a:latin typeface="Bahnschrift" panose="020B0502040204020203" pitchFamily="34" charset="0"/>
              </a:rPr>
              <a:t> в СП, </a:t>
            </a:r>
            <a:r>
              <a:rPr lang="ru-RU" sz="1400" dirty="0" err="1" smtClean="0">
                <a:latin typeface="Bahnschrift" panose="020B0502040204020203" pitchFamily="34" charset="0"/>
              </a:rPr>
              <a:t>ОСлО</a:t>
            </a:r>
            <a:r>
              <a:rPr lang="ru-RU" sz="1400" dirty="0" smtClean="0">
                <a:latin typeface="Bahnschrift" panose="020B0502040204020203" pitchFamily="34" charset="0"/>
              </a:rPr>
              <a:t>-СО и АСП;</a:t>
            </a:r>
          </a:p>
          <a:p>
            <a:pPr>
              <a:lnSpc>
                <a:spcPct val="200000"/>
              </a:lnSpc>
            </a:pPr>
            <a:r>
              <a:rPr lang="ru-RU" sz="1400" dirty="0" err="1">
                <a:latin typeface="Bahnschrift" panose="020B0502040204020203" pitchFamily="34" charset="0"/>
              </a:rPr>
              <a:t>з</a:t>
            </a:r>
            <a:r>
              <a:rPr lang="ru-RU" sz="1400" dirty="0" err="1" smtClean="0">
                <a:latin typeface="Bahnschrift" panose="020B0502040204020203" pitchFamily="34" charset="0"/>
              </a:rPr>
              <a:t>начително</a:t>
            </a:r>
            <a:r>
              <a:rPr lang="ru-RU" sz="1400" dirty="0" smtClean="0">
                <a:latin typeface="Bahnschrift" panose="020B0502040204020203" pitchFamily="34" charset="0"/>
              </a:rPr>
              <a:t>  увеличение </a:t>
            </a:r>
            <a:r>
              <a:rPr lang="ru-RU" sz="1400" dirty="0">
                <a:latin typeface="Bahnschrift" panose="020B0502040204020203" pitchFamily="34" charset="0"/>
              </a:rPr>
              <a:t>на </a:t>
            </a:r>
            <a:r>
              <a:rPr lang="ru-RU" sz="1400" dirty="0" err="1">
                <a:latin typeface="Bahnschrift" panose="020B0502040204020203" pitchFamily="34" charset="0"/>
              </a:rPr>
              <a:t>обема</a:t>
            </a:r>
            <a:r>
              <a:rPr lang="ru-RU" sz="1400" dirty="0">
                <a:latin typeface="Bahnschrift" panose="020B0502040204020203" pitchFamily="34" charset="0"/>
              </a:rPr>
              <a:t> на </a:t>
            </a:r>
            <a:r>
              <a:rPr lang="ru-RU" sz="1400" dirty="0" err="1">
                <a:latin typeface="Bahnschrift" panose="020B0502040204020203" pitchFamily="34" charset="0"/>
              </a:rPr>
              <a:t>процесуално-следствените</a:t>
            </a:r>
            <a:r>
              <a:rPr lang="ru-RU" sz="1400" dirty="0">
                <a:latin typeface="Bahnschrift" panose="020B0502040204020203" pitchFamily="34" charset="0"/>
              </a:rPr>
              <a:t> действия с </a:t>
            </a:r>
            <a:r>
              <a:rPr lang="ru-RU" sz="1400" dirty="0" err="1">
                <a:latin typeface="Bahnschrift" panose="020B0502040204020203" pitchFamily="34" charset="0"/>
              </a:rPr>
              <a:t>участието</a:t>
            </a:r>
            <a:r>
              <a:rPr lang="ru-RU" sz="1400" dirty="0">
                <a:latin typeface="Bahnschrift" panose="020B0502040204020203" pitchFamily="34" charset="0"/>
              </a:rPr>
              <a:t> на </a:t>
            </a:r>
            <a:r>
              <a:rPr lang="ru-RU" sz="1400" dirty="0" smtClean="0">
                <a:latin typeface="Bahnschrift" panose="020B0502040204020203" pitchFamily="34" charset="0"/>
              </a:rPr>
              <a:t>прокурор;</a:t>
            </a:r>
          </a:p>
          <a:p>
            <a:pPr>
              <a:lnSpc>
                <a:spcPct val="200000"/>
              </a:lnSpc>
            </a:pPr>
            <a:r>
              <a:rPr lang="ru-RU" sz="1400" dirty="0" err="1">
                <a:latin typeface="Bahnschrift" panose="020B0502040204020203" pitchFamily="34" charset="0"/>
              </a:rPr>
              <a:t>т</a:t>
            </a:r>
            <a:r>
              <a:rPr lang="ru-RU" sz="1400" dirty="0" err="1" smtClean="0">
                <a:latin typeface="Bahnschrift" panose="020B0502040204020203" pitchFamily="34" charset="0"/>
              </a:rPr>
              <a:t>райна</a:t>
            </a:r>
            <a:r>
              <a:rPr lang="ru-RU" sz="1400" dirty="0" smtClean="0">
                <a:latin typeface="Bahnschrift" panose="020B0502040204020203" pitchFamily="34" charset="0"/>
              </a:rPr>
              <a:t> тенденция за </a:t>
            </a:r>
            <a:r>
              <a:rPr lang="bg-BG" sz="1400" dirty="0" smtClean="0">
                <a:latin typeface="Bahnschrift" panose="020B0502040204020203" pitchFamily="34" charset="0"/>
              </a:rPr>
              <a:t>увеличение на делата с </a:t>
            </a:r>
            <a:r>
              <a:rPr lang="ru-RU" sz="1400" dirty="0" smtClean="0">
                <a:latin typeface="Bahnschrift" panose="020B0502040204020203" pitchFamily="34" charset="0"/>
              </a:rPr>
              <a:t>влезли </a:t>
            </a:r>
            <a:r>
              <a:rPr lang="ru-RU" sz="1400" dirty="0">
                <a:latin typeface="Bahnschrift" panose="020B0502040204020203" pitchFamily="34" charset="0"/>
              </a:rPr>
              <a:t>в сила </a:t>
            </a:r>
            <a:r>
              <a:rPr lang="ru-RU" sz="1400" dirty="0" err="1">
                <a:latin typeface="Bahnschrift" panose="020B0502040204020203" pitchFamily="34" charset="0"/>
              </a:rPr>
              <a:t>осъдителни</a:t>
            </a:r>
            <a:r>
              <a:rPr lang="ru-RU" sz="1400" dirty="0">
                <a:latin typeface="Bahnschrift" panose="020B0502040204020203" pitchFamily="34" charset="0"/>
              </a:rPr>
              <a:t> </a:t>
            </a:r>
            <a:r>
              <a:rPr lang="ru-RU" sz="1400" dirty="0" err="1">
                <a:latin typeface="Bahnschrift" panose="020B0502040204020203" pitchFamily="34" charset="0"/>
              </a:rPr>
              <a:t>съдебни</a:t>
            </a:r>
            <a:r>
              <a:rPr lang="ru-RU" sz="1400" dirty="0">
                <a:latin typeface="Bahnschrift" panose="020B0502040204020203" pitchFamily="34" charset="0"/>
              </a:rPr>
              <a:t> </a:t>
            </a:r>
            <a:r>
              <a:rPr lang="ru-RU" sz="1400" dirty="0" err="1">
                <a:latin typeface="Bahnschrift" panose="020B0502040204020203" pitchFamily="34" charset="0"/>
              </a:rPr>
              <a:t>актове</a:t>
            </a:r>
            <a:r>
              <a:rPr lang="ru-RU" sz="1400" dirty="0">
                <a:latin typeface="Bahnschrift" panose="020B0502040204020203" pitchFamily="34" charset="0"/>
              </a:rPr>
              <a:t>, </a:t>
            </a:r>
            <a:r>
              <a:rPr lang="ru-RU" sz="1400" dirty="0" err="1">
                <a:latin typeface="Bahnschrift" panose="020B0502040204020203" pitchFamily="34" charset="0"/>
              </a:rPr>
              <a:t>постановени</a:t>
            </a:r>
            <a:r>
              <a:rPr lang="ru-RU" sz="1400" dirty="0">
                <a:latin typeface="Bahnschrift" panose="020B0502040204020203" pitchFamily="34" charset="0"/>
              </a:rPr>
              <a:t> по </a:t>
            </a:r>
            <a:r>
              <a:rPr lang="ru-RU" sz="1400" dirty="0" err="1">
                <a:latin typeface="Bahnschrift" panose="020B0502040204020203" pitchFamily="34" charset="0"/>
              </a:rPr>
              <a:t>наблюдаваните</a:t>
            </a:r>
            <a:r>
              <a:rPr lang="ru-RU" sz="1400" dirty="0">
                <a:latin typeface="Bahnschrift" panose="020B0502040204020203" pitchFamily="34" charset="0"/>
              </a:rPr>
              <a:t> от СП </a:t>
            </a:r>
            <a:r>
              <a:rPr lang="ru-RU" sz="1400" dirty="0" smtClean="0">
                <a:latin typeface="Bahnschrift" panose="020B0502040204020203" pitchFamily="34" charset="0"/>
              </a:rPr>
              <a:t>дела;</a:t>
            </a:r>
          </a:p>
          <a:p>
            <a:pPr>
              <a:lnSpc>
                <a:spcPct val="200000"/>
              </a:lnSpc>
            </a:pPr>
            <a:r>
              <a:rPr lang="ru-RU" sz="1400" dirty="0" err="1" smtClean="0">
                <a:latin typeface="Bahnschrift" panose="020B0502040204020203" pitchFamily="34" charset="0"/>
              </a:rPr>
              <a:t>изградено</a:t>
            </a:r>
            <a:r>
              <a:rPr lang="ru-RU" sz="1400" dirty="0" smtClean="0">
                <a:latin typeface="Bahnschrift" panose="020B0502040204020203" pitchFamily="34" charset="0"/>
              </a:rPr>
              <a:t> доверие с </a:t>
            </a:r>
            <a:r>
              <a:rPr lang="ru-RU" sz="1400" dirty="0" err="1" smtClean="0">
                <a:latin typeface="Bahnschrift" panose="020B0502040204020203" pitchFamily="34" charset="0"/>
              </a:rPr>
              <a:t>партн</a:t>
            </a:r>
            <a:r>
              <a:rPr lang="bg-BG" sz="1400" dirty="0" smtClean="0">
                <a:latin typeface="Bahnschrift" panose="020B0502040204020203" pitchFamily="34" charset="0"/>
              </a:rPr>
              <a:t>ь</a:t>
            </a:r>
            <a:r>
              <a:rPr lang="ru-RU" sz="1400" dirty="0" err="1" smtClean="0">
                <a:latin typeface="Bahnschrift" panose="020B0502040204020203" pitchFamily="34" charset="0"/>
              </a:rPr>
              <a:t>орски</a:t>
            </a:r>
            <a:r>
              <a:rPr lang="ru-RU" sz="1400" dirty="0" smtClean="0">
                <a:latin typeface="Bahnschrift" panose="020B0502040204020203" pitchFamily="34" charset="0"/>
              </a:rPr>
              <a:t> </a:t>
            </a:r>
            <a:r>
              <a:rPr lang="ru-RU" sz="1400" dirty="0" err="1" smtClean="0">
                <a:latin typeface="Bahnschrift" panose="020B0502040204020203" pitchFamily="34" charset="0"/>
              </a:rPr>
              <a:t>структури</a:t>
            </a:r>
            <a:r>
              <a:rPr lang="ru-RU" sz="1400" dirty="0" smtClean="0">
                <a:latin typeface="Bahnschrift" panose="020B0502040204020203" pitchFamily="34" charset="0"/>
              </a:rPr>
              <a:t> от и </a:t>
            </a:r>
            <a:r>
              <a:rPr lang="ru-RU" sz="1400" dirty="0" err="1" smtClean="0">
                <a:latin typeface="Bahnschrift" panose="020B0502040204020203" pitchFamily="34" charset="0"/>
              </a:rPr>
              <a:t>извън</a:t>
            </a:r>
            <a:r>
              <a:rPr lang="ru-RU" sz="1400" dirty="0" smtClean="0">
                <a:latin typeface="Bahnschrift" panose="020B0502040204020203" pitchFamily="34" charset="0"/>
              </a:rPr>
              <a:t> ЕС;</a:t>
            </a:r>
          </a:p>
        </p:txBody>
      </p:sp>
      <p:pic>
        <p:nvPicPr>
          <p:cNvPr id="3" name="Картина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62" t="12912" r="14371" b="16871"/>
          <a:stretch/>
        </p:blipFill>
        <p:spPr>
          <a:xfrm>
            <a:off x="905421" y="1232756"/>
            <a:ext cx="189635" cy="180020"/>
          </a:xfrm>
          <a:prstGeom prst="rect">
            <a:avLst/>
          </a:prstGeom>
        </p:spPr>
      </p:pic>
      <p:pic>
        <p:nvPicPr>
          <p:cNvPr id="15" name="Картина 1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62" t="12912" r="14371" b="16871"/>
          <a:stretch/>
        </p:blipFill>
        <p:spPr>
          <a:xfrm>
            <a:off x="838993" y="2042846"/>
            <a:ext cx="189635" cy="180020"/>
          </a:xfrm>
          <a:prstGeom prst="rect">
            <a:avLst/>
          </a:prstGeom>
        </p:spPr>
      </p:pic>
      <p:pic>
        <p:nvPicPr>
          <p:cNvPr id="16" name="Картина 1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62" t="12912" r="14371" b="16871"/>
          <a:stretch/>
        </p:blipFill>
        <p:spPr>
          <a:xfrm>
            <a:off x="839786" y="2916095"/>
            <a:ext cx="189635" cy="180020"/>
          </a:xfrm>
          <a:prstGeom prst="rect">
            <a:avLst/>
          </a:prstGeom>
        </p:spPr>
      </p:pic>
      <p:pic>
        <p:nvPicPr>
          <p:cNvPr id="17" name="Картина 1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62" t="12912" r="14371" b="16871"/>
          <a:stretch/>
        </p:blipFill>
        <p:spPr>
          <a:xfrm>
            <a:off x="848698" y="3356992"/>
            <a:ext cx="189635" cy="180020"/>
          </a:xfrm>
          <a:prstGeom prst="rect">
            <a:avLst/>
          </a:prstGeom>
        </p:spPr>
      </p:pic>
      <p:pic>
        <p:nvPicPr>
          <p:cNvPr id="18" name="Картина 1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62" t="12912" r="14371" b="16871"/>
          <a:stretch/>
        </p:blipFill>
        <p:spPr>
          <a:xfrm>
            <a:off x="848632" y="4185084"/>
            <a:ext cx="189635" cy="180020"/>
          </a:xfrm>
          <a:prstGeom prst="rect">
            <a:avLst/>
          </a:prstGeom>
        </p:spPr>
      </p:pic>
      <p:pic>
        <p:nvPicPr>
          <p:cNvPr id="19" name="Картина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62" t="12912" r="14371" b="16871"/>
          <a:stretch/>
        </p:blipFill>
        <p:spPr>
          <a:xfrm>
            <a:off x="838993" y="5085184"/>
            <a:ext cx="189635" cy="18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66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27584" y="148478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179512" y="3501008"/>
            <a:ext cx="4032448" cy="1133837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8" name="Текстово поле 7"/>
          <p:cNvSpPr txBox="1"/>
          <p:nvPr/>
        </p:nvSpPr>
        <p:spPr>
          <a:xfrm>
            <a:off x="199202" y="3573016"/>
            <a:ext cx="58129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БЛАГОДАРИМ ЗА ВНИМАНИЕТО!</a:t>
            </a:r>
          </a:p>
          <a:p>
            <a:pPr>
              <a:lnSpc>
                <a:spcPct val="150000"/>
              </a:lnSpc>
            </a:pPr>
            <a:endParaRPr lang="bg-BG" sz="1600" dirty="0" smtClean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Bahnschrift" panose="020B0502040204020203" pitchFamily="34" charset="0"/>
              </a:rPr>
              <a:t>16.</a:t>
            </a:r>
            <a:r>
              <a:rPr lang="bg-BG" sz="1600" dirty="0" smtClean="0">
                <a:latin typeface="Bahnschrift" panose="020B0502040204020203" pitchFamily="34" charset="0"/>
              </a:rPr>
              <a:t>02.2022 година</a:t>
            </a:r>
            <a:endParaRPr lang="bg-BG" sz="1600" dirty="0">
              <a:latin typeface="Bahnschrift" panose="020B0502040204020203" pitchFamily="34" charset="0"/>
            </a:endParaRPr>
          </a:p>
        </p:txBody>
      </p:sp>
      <p:cxnSp>
        <p:nvCxnSpPr>
          <p:cNvPr id="9" name="Право съединение 8"/>
          <p:cNvCxnSpPr/>
          <p:nvPr/>
        </p:nvCxnSpPr>
        <p:spPr>
          <a:xfrm>
            <a:off x="251520" y="4149080"/>
            <a:ext cx="475252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862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ово поле 4"/>
          <p:cNvSpPr txBox="1"/>
          <p:nvPr/>
        </p:nvSpPr>
        <p:spPr>
          <a:xfrm>
            <a:off x="674865" y="332656"/>
            <a:ext cx="67687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7" name="Право съединение 6"/>
          <p:cNvCxnSpPr/>
          <p:nvPr/>
        </p:nvCxnSpPr>
        <p:spPr>
          <a:xfrm>
            <a:off x="674865" y="1154543"/>
            <a:ext cx="7791959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Диаграма 1"/>
          <p:cNvGraphicFramePr/>
          <p:nvPr>
            <p:extLst>
              <p:ext uri="{D42A27DB-BD31-4B8C-83A1-F6EECF244321}">
                <p14:modId xmlns:p14="http://schemas.microsoft.com/office/powerpoint/2010/main" val="3618783093"/>
              </p:ext>
            </p:extLst>
          </p:nvPr>
        </p:nvGraphicFramePr>
        <p:xfrm>
          <a:off x="107504" y="1397000"/>
          <a:ext cx="8856984" cy="5344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070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авоъгълник 28"/>
          <p:cNvSpPr/>
          <p:nvPr/>
        </p:nvSpPr>
        <p:spPr>
          <a:xfrm>
            <a:off x="683568" y="1956174"/>
            <a:ext cx="2474614" cy="497380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7" name="Правоъгълник 16"/>
          <p:cNvSpPr/>
          <p:nvPr/>
        </p:nvSpPr>
        <p:spPr>
          <a:xfrm>
            <a:off x="834307" y="3127054"/>
            <a:ext cx="1080120" cy="497380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9" name="Правоъгълник 18"/>
          <p:cNvSpPr/>
          <p:nvPr/>
        </p:nvSpPr>
        <p:spPr>
          <a:xfrm>
            <a:off x="5801158" y="3162962"/>
            <a:ext cx="1188132" cy="494066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8" name="Правоъгълник 17"/>
          <p:cNvSpPr/>
          <p:nvPr/>
        </p:nvSpPr>
        <p:spPr>
          <a:xfrm>
            <a:off x="3344966" y="3096729"/>
            <a:ext cx="1009828" cy="497381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" name="Текстово поле 1"/>
          <p:cNvSpPr txBox="1"/>
          <p:nvPr/>
        </p:nvSpPr>
        <p:spPr>
          <a:xfrm>
            <a:off x="718815" y="3933056"/>
            <a:ext cx="1368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369</a:t>
            </a:r>
            <a:endParaRPr lang="bg-BG" sz="44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Текстово поле 5"/>
          <p:cNvSpPr txBox="1"/>
          <p:nvPr/>
        </p:nvSpPr>
        <p:spPr>
          <a:xfrm>
            <a:off x="3158182" y="3939985"/>
            <a:ext cx="16442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6 223</a:t>
            </a:r>
            <a:endParaRPr lang="bg-BG" sz="44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7" name="Текстово поле 6"/>
          <p:cNvSpPr txBox="1"/>
          <p:nvPr/>
        </p:nvSpPr>
        <p:spPr>
          <a:xfrm>
            <a:off x="5624247" y="3970762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7 066</a:t>
            </a:r>
            <a:endParaRPr lang="bg-BG" sz="40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3" name="Текстово поле 12"/>
          <p:cNvSpPr txBox="1"/>
          <p:nvPr/>
        </p:nvSpPr>
        <p:spPr>
          <a:xfrm>
            <a:off x="814616" y="3375744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2012 г.</a:t>
            </a:r>
            <a:endParaRPr lang="bg-BG" sz="20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4" name="Текстово поле 13"/>
          <p:cNvSpPr txBox="1"/>
          <p:nvPr/>
        </p:nvSpPr>
        <p:spPr>
          <a:xfrm>
            <a:off x="3331500" y="3456973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bg-BG"/>
            </a:defPPr>
            <a:lvl1pPr>
              <a:defRPr sz="2000">
                <a:solidFill>
                  <a:schemeClr val="bg1"/>
                </a:solidFill>
                <a:latin typeface="Bahnschrift" panose="020B0502040204020203" pitchFamily="34" charset="0"/>
              </a:defRPr>
            </a:lvl1pPr>
          </a:lstStyle>
          <a:p>
            <a:pPr algn="ctr"/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2019 г.</a:t>
            </a:r>
            <a:endParaRPr lang="bg-B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Текстово поле 14"/>
          <p:cNvSpPr txBox="1"/>
          <p:nvPr/>
        </p:nvSpPr>
        <p:spPr>
          <a:xfrm>
            <a:off x="5500296" y="3394055"/>
            <a:ext cx="16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2020 г.</a:t>
            </a:r>
            <a:endParaRPr lang="bg-BG" sz="20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6" name="Текстово поле 15"/>
          <p:cNvSpPr txBox="1"/>
          <p:nvPr/>
        </p:nvSpPr>
        <p:spPr>
          <a:xfrm>
            <a:off x="683568" y="620688"/>
            <a:ext cx="67687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28" name="Право съединение 27"/>
          <p:cNvCxnSpPr/>
          <p:nvPr/>
        </p:nvCxnSpPr>
        <p:spPr>
          <a:xfrm>
            <a:off x="596465" y="3933056"/>
            <a:ext cx="6999871" cy="6929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авоъгълник 3"/>
          <p:cNvSpPr/>
          <p:nvPr/>
        </p:nvSpPr>
        <p:spPr>
          <a:xfrm>
            <a:off x="683568" y="1979097"/>
            <a:ext cx="6246440" cy="451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rgbClr val="A40000"/>
                </a:solidFill>
                <a:latin typeface="Bahnschrift" panose="020B0502040204020203" pitchFamily="34" charset="0"/>
              </a:rPr>
              <a:t>РЕШЕНИ ПРЕПИСКИ</a:t>
            </a:r>
            <a:endParaRPr lang="bg-BG" dirty="0">
              <a:solidFill>
                <a:srgbClr val="A40000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30" name="Право съединение 29"/>
          <p:cNvCxnSpPr/>
          <p:nvPr/>
        </p:nvCxnSpPr>
        <p:spPr>
          <a:xfrm>
            <a:off x="683568" y="1405518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трелка нагоре 2"/>
          <p:cNvSpPr/>
          <p:nvPr/>
        </p:nvSpPr>
        <p:spPr>
          <a:xfrm>
            <a:off x="7452320" y="2793002"/>
            <a:ext cx="504056" cy="1909495"/>
          </a:xfrm>
          <a:prstGeom prst="upArrow">
            <a:avLst/>
          </a:prstGeom>
          <a:solidFill>
            <a:srgbClr val="A40000"/>
          </a:solidFill>
          <a:ln>
            <a:solidFill>
              <a:srgbClr val="A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8" name="Текстово поле 7"/>
          <p:cNvSpPr txBox="1"/>
          <p:nvPr/>
        </p:nvSpPr>
        <p:spPr>
          <a:xfrm>
            <a:off x="6336196" y="4906034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i="1" dirty="0" smtClean="0">
                <a:solidFill>
                  <a:srgbClr val="A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19-кратно увеличение на решените преписки </a:t>
            </a:r>
            <a:endParaRPr lang="bg-BG" i="1" dirty="0">
              <a:solidFill>
                <a:srgbClr val="A4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86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27584" y="148478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179512" y="3501008"/>
            <a:ext cx="7272808" cy="1512168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8" name="Текстово поле 7"/>
          <p:cNvSpPr txBox="1"/>
          <p:nvPr/>
        </p:nvSpPr>
        <p:spPr>
          <a:xfrm>
            <a:off x="199203" y="3573016"/>
            <a:ext cx="676875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</a:p>
          <a:p>
            <a:pPr>
              <a:lnSpc>
                <a:spcPct val="150000"/>
              </a:lnSpc>
            </a:pPr>
            <a:endParaRPr lang="bg-BG" sz="1200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НАПРАВЛЕНИЕ ОРГАНИЗИРАНА ПРЕСТЪПНОСТ</a:t>
            </a:r>
          </a:p>
        </p:txBody>
      </p:sp>
      <p:cxnSp>
        <p:nvCxnSpPr>
          <p:cNvPr id="9" name="Право съединение 8"/>
          <p:cNvCxnSpPr/>
          <p:nvPr/>
        </p:nvCxnSpPr>
        <p:spPr>
          <a:xfrm>
            <a:off x="179512" y="4437112"/>
            <a:ext cx="727280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34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7403217"/>
              </p:ext>
            </p:extLst>
          </p:nvPr>
        </p:nvGraphicFramePr>
        <p:xfrm>
          <a:off x="323528" y="1772816"/>
          <a:ext cx="835292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Текстово поле 4"/>
          <p:cNvSpPr txBox="1"/>
          <p:nvPr/>
        </p:nvSpPr>
        <p:spPr>
          <a:xfrm>
            <a:off x="522571" y="116632"/>
            <a:ext cx="67687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6" name="Право съединение 5"/>
          <p:cNvCxnSpPr/>
          <p:nvPr/>
        </p:nvCxnSpPr>
        <p:spPr>
          <a:xfrm>
            <a:off x="522571" y="901462"/>
            <a:ext cx="7791959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авоъгълник 8"/>
          <p:cNvSpPr/>
          <p:nvPr/>
        </p:nvSpPr>
        <p:spPr>
          <a:xfrm>
            <a:off x="755575" y="1935157"/>
            <a:ext cx="777686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Новообразувани досъдебни производства</a:t>
            </a:r>
            <a:endParaRPr lang="bg-BG" sz="11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0" name="Правоъгълник 9"/>
          <p:cNvSpPr/>
          <p:nvPr/>
        </p:nvSpPr>
        <p:spPr>
          <a:xfrm>
            <a:off x="546322" y="993300"/>
            <a:ext cx="4457726" cy="497380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bg-BG" sz="14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НАПРАВЛЕНИЕ </a:t>
            </a:r>
            <a:r>
              <a:rPr lang="bg-BG" sz="1400" dirty="0">
                <a:solidFill>
                  <a:srgbClr val="FF0000"/>
                </a:solidFill>
                <a:latin typeface="Bahnschrift" panose="020B0502040204020203" pitchFamily="34" charset="0"/>
              </a:rPr>
              <a:t>ОРГАНИЗИРАНА ПРЕСТЪПНОСТ</a:t>
            </a:r>
          </a:p>
        </p:txBody>
      </p:sp>
    </p:spTree>
    <p:extLst>
      <p:ext uri="{BB962C8B-B14F-4D97-AF65-F5344CB8AC3E}">
        <p14:creationId xmlns:p14="http://schemas.microsoft.com/office/powerpoint/2010/main" val="341899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ово поле 4"/>
          <p:cNvSpPr txBox="1"/>
          <p:nvPr/>
        </p:nvSpPr>
        <p:spPr>
          <a:xfrm>
            <a:off x="522571" y="116632"/>
            <a:ext cx="67687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6" name="Право съединение 5"/>
          <p:cNvCxnSpPr/>
          <p:nvPr/>
        </p:nvCxnSpPr>
        <p:spPr>
          <a:xfrm>
            <a:off x="522571" y="901462"/>
            <a:ext cx="7791959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авоъгълник 9"/>
          <p:cNvSpPr/>
          <p:nvPr/>
        </p:nvSpPr>
        <p:spPr>
          <a:xfrm>
            <a:off x="546322" y="993300"/>
            <a:ext cx="4457726" cy="497380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bg-BG" sz="14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НАПРАВЛЕНИЕ </a:t>
            </a:r>
            <a:r>
              <a:rPr lang="bg-BG" sz="1400" dirty="0">
                <a:solidFill>
                  <a:srgbClr val="FF0000"/>
                </a:solidFill>
                <a:latin typeface="Bahnschrift" panose="020B0502040204020203" pitchFamily="34" charset="0"/>
              </a:rPr>
              <a:t>ОРГАНИЗИРАНА ПРЕСТЪПНОСТ</a:t>
            </a:r>
          </a:p>
        </p:txBody>
      </p:sp>
      <p:graphicFrame>
        <p:nvGraphicFramePr>
          <p:cNvPr id="7" name="Диаграма 6"/>
          <p:cNvGraphicFramePr/>
          <p:nvPr>
            <p:extLst>
              <p:ext uri="{D42A27DB-BD31-4B8C-83A1-F6EECF244321}">
                <p14:modId xmlns:p14="http://schemas.microsoft.com/office/powerpoint/2010/main" val="2754803141"/>
              </p:ext>
            </p:extLst>
          </p:nvPr>
        </p:nvGraphicFramePr>
        <p:xfrm>
          <a:off x="107504" y="1397000"/>
          <a:ext cx="8856984" cy="5344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015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ово поле 4"/>
          <p:cNvSpPr txBox="1"/>
          <p:nvPr/>
        </p:nvSpPr>
        <p:spPr>
          <a:xfrm>
            <a:off x="522571" y="116632"/>
            <a:ext cx="67687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ДЕЙНОСТ НА СПЕЦИАЛИЗИРАНАТА ПРОКУРАТУРА</a:t>
            </a:r>
          </a:p>
          <a:p>
            <a:pPr>
              <a:lnSpc>
                <a:spcPct val="150000"/>
              </a:lnSpc>
            </a:pPr>
            <a:r>
              <a:rPr lang="bg-BG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ОБОБЩЕНИ ДАННИ ЗА ПЕРИОДА 2012 – 2020 ГОДИНА</a:t>
            </a:r>
            <a:endParaRPr lang="bg-BG" sz="1200" dirty="0">
              <a:solidFill>
                <a:schemeClr val="tx1">
                  <a:lumMod val="75000"/>
                  <a:lumOff val="2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6" name="Право съединение 5"/>
          <p:cNvCxnSpPr/>
          <p:nvPr/>
        </p:nvCxnSpPr>
        <p:spPr>
          <a:xfrm>
            <a:off x="522571" y="901462"/>
            <a:ext cx="7791959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авоъгълник 9"/>
          <p:cNvSpPr/>
          <p:nvPr/>
        </p:nvSpPr>
        <p:spPr>
          <a:xfrm>
            <a:off x="546322" y="993300"/>
            <a:ext cx="4457726" cy="497380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bg-BG" sz="14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НАПРАВЛЕНИЕ </a:t>
            </a:r>
            <a:r>
              <a:rPr lang="bg-BG" sz="1400" dirty="0">
                <a:solidFill>
                  <a:srgbClr val="FF0000"/>
                </a:solidFill>
                <a:latin typeface="Bahnschrift" panose="020B0502040204020203" pitchFamily="34" charset="0"/>
              </a:rPr>
              <a:t>ОРГАНИЗИРАНА ПРЕСТЪПНОСТ</a:t>
            </a:r>
          </a:p>
        </p:txBody>
      </p:sp>
      <p:graphicFrame>
        <p:nvGraphicFramePr>
          <p:cNvPr id="7" name="Диаграма 6"/>
          <p:cNvGraphicFramePr/>
          <p:nvPr>
            <p:extLst>
              <p:ext uri="{D42A27DB-BD31-4B8C-83A1-F6EECF244321}">
                <p14:modId xmlns:p14="http://schemas.microsoft.com/office/powerpoint/2010/main" val="611454410"/>
              </p:ext>
            </p:extLst>
          </p:nvPr>
        </p:nvGraphicFramePr>
        <p:xfrm>
          <a:off x="107504" y="1397000"/>
          <a:ext cx="8856984" cy="5344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101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Ръководител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Ръководител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Ръководител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О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О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О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О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О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О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О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О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О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О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О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Eurojust">
    <a:dk1>
      <a:srgbClr val="2B4754"/>
    </a:dk1>
    <a:lt1>
      <a:sysClr val="window" lastClr="FFFFFF"/>
    </a:lt1>
    <a:dk2>
      <a:srgbClr val="000000"/>
    </a:dk2>
    <a:lt2>
      <a:srgbClr val="EFF2E5"/>
    </a:lt2>
    <a:accent1>
      <a:srgbClr val="2B4754"/>
    </a:accent1>
    <a:accent2>
      <a:srgbClr val="C18172"/>
    </a:accent2>
    <a:accent3>
      <a:srgbClr val="ADA634"/>
    </a:accent3>
    <a:accent4>
      <a:srgbClr val="8E6969"/>
    </a:accent4>
    <a:accent5>
      <a:srgbClr val="466570"/>
    </a:accent5>
    <a:accent6>
      <a:srgbClr val="C1BFBC"/>
    </a:accent6>
    <a:hlink>
      <a:srgbClr val="155773"/>
    </a:hlink>
    <a:folHlink>
      <a:srgbClr val="800080"/>
    </a:folHlink>
  </a:clrScheme>
  <a:fontScheme name="Eurojust">
    <a:majorFont>
      <a:latin typeface="Calibri"/>
      <a:ea typeface=""/>
      <a:cs typeface=""/>
    </a:majorFont>
    <a:minorFont>
      <a:latin typeface="Cambri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Eurojust">
    <a:dk1>
      <a:srgbClr val="2B4754"/>
    </a:dk1>
    <a:lt1>
      <a:sysClr val="window" lastClr="FFFFFF"/>
    </a:lt1>
    <a:dk2>
      <a:srgbClr val="000000"/>
    </a:dk2>
    <a:lt2>
      <a:srgbClr val="EFF2E5"/>
    </a:lt2>
    <a:accent1>
      <a:srgbClr val="2B4754"/>
    </a:accent1>
    <a:accent2>
      <a:srgbClr val="C18172"/>
    </a:accent2>
    <a:accent3>
      <a:srgbClr val="ADA634"/>
    </a:accent3>
    <a:accent4>
      <a:srgbClr val="8E6969"/>
    </a:accent4>
    <a:accent5>
      <a:srgbClr val="466570"/>
    </a:accent5>
    <a:accent6>
      <a:srgbClr val="C1BFBC"/>
    </a:accent6>
    <a:hlink>
      <a:srgbClr val="155773"/>
    </a:hlink>
    <a:folHlink>
      <a:srgbClr val="800080"/>
    </a:folHlink>
  </a:clrScheme>
  <a:fontScheme name="Eurojust">
    <a:majorFont>
      <a:latin typeface="Calibri"/>
      <a:ea typeface=""/>
      <a:cs typeface=""/>
    </a:majorFont>
    <a:minorFont>
      <a:latin typeface="Cambri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1779</TotalTime>
  <Words>965</Words>
  <Application>Microsoft Office PowerPoint</Application>
  <PresentationFormat>On-screen Show (4:3)</PresentationFormat>
  <Paragraphs>202</Paragraphs>
  <Slides>35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Ръководител</vt:lpstr>
      <vt:lpstr>       Анализ на дейността на Специализираната прокуратура и  Апелативната специализирана прокуратура за периода 2012 – 2020 г.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на дейността на Специализираната прокуратура, на Следствения отдел в Специализираната прокуратура и на Апелативна специализирана прокуратура за периода 01.01.2012 г. – 31.12.2020 г.</dc:title>
  <dc:creator>Вероника Димитрова</dc:creator>
  <cp:lastModifiedBy>Zornica Nenkova</cp:lastModifiedBy>
  <cp:revision>159</cp:revision>
  <cp:lastPrinted>2022-02-08T11:40:09Z</cp:lastPrinted>
  <dcterms:created xsi:type="dcterms:W3CDTF">2022-02-02T16:02:41Z</dcterms:created>
  <dcterms:modified xsi:type="dcterms:W3CDTF">2022-02-16T10:16:24Z</dcterms:modified>
</cp:coreProperties>
</file>